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911" r:id="rId3"/>
    <p:sldId id="799" r:id="rId4"/>
    <p:sldId id="812" r:id="rId5"/>
    <p:sldId id="776" r:id="rId6"/>
    <p:sldId id="826" r:id="rId7"/>
    <p:sldId id="780" r:id="rId8"/>
    <p:sldId id="802" r:id="rId9"/>
    <p:sldId id="813" r:id="rId10"/>
    <p:sldId id="891" r:id="rId11"/>
    <p:sldId id="801" r:id="rId12"/>
    <p:sldId id="839" r:id="rId13"/>
    <p:sldId id="840" r:id="rId14"/>
    <p:sldId id="842" r:id="rId15"/>
    <p:sldId id="835" r:id="rId16"/>
    <p:sldId id="859" r:id="rId17"/>
    <p:sldId id="794" r:id="rId18"/>
    <p:sldId id="800" r:id="rId19"/>
    <p:sldId id="836" r:id="rId20"/>
    <p:sldId id="838" r:id="rId21"/>
    <p:sldId id="806" r:id="rId22"/>
    <p:sldId id="823" r:id="rId23"/>
    <p:sldId id="910" r:id="rId24"/>
    <p:sldId id="803" r:id="rId25"/>
    <p:sldId id="804" r:id="rId26"/>
    <p:sldId id="837" r:id="rId27"/>
    <p:sldId id="846" r:id="rId28"/>
    <p:sldId id="814" r:id="rId29"/>
    <p:sldId id="807" r:id="rId30"/>
    <p:sldId id="808" r:id="rId31"/>
    <p:sldId id="810" r:id="rId32"/>
    <p:sldId id="811" r:id="rId33"/>
    <p:sldId id="818" r:id="rId34"/>
    <p:sldId id="819" r:id="rId35"/>
    <p:sldId id="815" r:id="rId36"/>
    <p:sldId id="816" r:id="rId37"/>
    <p:sldId id="820" r:id="rId38"/>
    <p:sldId id="831" r:id="rId39"/>
    <p:sldId id="817" r:id="rId40"/>
    <p:sldId id="829" r:id="rId41"/>
    <p:sldId id="845" r:id="rId42"/>
    <p:sldId id="830" r:id="rId43"/>
    <p:sldId id="790" r:id="rId44"/>
    <p:sldId id="867" r:id="rId45"/>
    <p:sldId id="775" r:id="rId46"/>
    <p:sldId id="850" r:id="rId47"/>
    <p:sldId id="868" r:id="rId48"/>
    <p:sldId id="869" r:id="rId49"/>
    <p:sldId id="865" r:id="rId50"/>
    <p:sldId id="870" r:id="rId51"/>
    <p:sldId id="871" r:id="rId52"/>
    <p:sldId id="860" r:id="rId53"/>
    <p:sldId id="861" r:id="rId54"/>
    <p:sldId id="862" r:id="rId55"/>
    <p:sldId id="863" r:id="rId56"/>
    <p:sldId id="864" r:id="rId57"/>
    <p:sldId id="783" r:id="rId58"/>
    <p:sldId id="873" r:id="rId59"/>
    <p:sldId id="874" r:id="rId60"/>
    <p:sldId id="849" r:id="rId61"/>
    <p:sldId id="856" r:id="rId62"/>
    <p:sldId id="908" r:id="rId63"/>
    <p:sldId id="895" r:id="rId64"/>
    <p:sldId id="896" r:id="rId65"/>
    <p:sldId id="897" r:id="rId66"/>
    <p:sldId id="898" r:id="rId67"/>
    <p:sldId id="899" r:id="rId68"/>
    <p:sldId id="900" r:id="rId69"/>
    <p:sldId id="901" r:id="rId70"/>
    <p:sldId id="833" r:id="rId71"/>
    <p:sldId id="832" r:id="rId72"/>
    <p:sldId id="912" r:id="rId73"/>
    <p:sldId id="276" r:id="rId74"/>
    <p:sldId id="277" r:id="rId75"/>
    <p:sldId id="274" r:id="rId76"/>
    <p:sldId id="781" r:id="rId77"/>
    <p:sldId id="852" r:id="rId78"/>
    <p:sldId id="834" r:id="rId79"/>
    <p:sldId id="782" r:id="rId80"/>
    <p:sldId id="789" r:id="rId81"/>
    <p:sldId id="797" r:id="rId82"/>
    <p:sldId id="793" r:id="rId83"/>
    <p:sldId id="904" r:id="rId84"/>
    <p:sldId id="909" r:id="rId85"/>
    <p:sldId id="903" r:id="rId86"/>
    <p:sldId id="905"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911"/>
            <p14:sldId id="799"/>
            <p14:sldId id="812"/>
            <p14:sldId id="776"/>
            <p14:sldId id="826"/>
            <p14:sldId id="780"/>
            <p14:sldId id="802"/>
          </p14:sldIdLst>
        </p14:section>
        <p14:section name="What is Reproducible Science?" id="{E5F17ACB-9872-C14F-9A1A-47C4D3ABD97A}">
          <p14:sldIdLst>
            <p14:sldId id="813"/>
            <p14:sldId id="891"/>
            <p14:sldId id="801"/>
            <p14:sldId id="839"/>
            <p14:sldId id="840"/>
            <p14:sldId id="842"/>
          </p14:sldIdLst>
        </p14:section>
        <p14:section name="Reproducible Data" id="{48606584-0790-A44C-A792-4C5047B9AE70}">
          <p14:sldIdLst>
            <p14:sldId id="835"/>
            <p14:sldId id="859"/>
            <p14:sldId id="794"/>
            <p14:sldId id="800"/>
          </p14:sldIdLst>
        </p14:section>
        <p14:section name="Tools" id="{38B0637D-88E0-DA4F-BEA5-E47A8A310EBD}">
          <p14:sldIdLst>
            <p14:sldId id="836"/>
            <p14:sldId id="838"/>
            <p14:sldId id="806"/>
            <p14:sldId id="823"/>
            <p14:sldId id="910"/>
            <p14:sldId id="803"/>
            <p14:sldId id="804"/>
            <p14:sldId id="837"/>
            <p14:sldId id="846"/>
          </p14:sldIdLst>
        </p14:section>
        <p14:section name="Orientation to RStudio" id="{8C2C019E-7B55-6C40-B632-7ADF39D4D798}">
          <p14:sldIdLst>
            <p14:sldId id="814"/>
            <p14:sldId id="807"/>
            <p14:sldId id="808"/>
            <p14:sldId id="810"/>
            <p14:sldId id="811"/>
            <p14:sldId id="818"/>
            <p14:sldId id="819"/>
            <p14:sldId id="815"/>
            <p14:sldId id="816"/>
            <p14:sldId id="820"/>
            <p14:sldId id="831"/>
            <p14:sldId id="817"/>
          </p14:sldIdLst>
        </p14:section>
        <p14:section name="Intro to R Basics" id="{FF45C8AF-747B-0F46-8B8C-2CAE732963E6}">
          <p14:sldIdLst>
            <p14:sldId id="829"/>
            <p14:sldId id="845"/>
            <p14:sldId id="830"/>
            <p14:sldId id="790"/>
          </p14:sldIdLst>
        </p14:section>
        <p14:section name="Skills" id="{F824F54D-A8DA-8646-B3F2-F019AD03E9E5}">
          <p14:sldIdLst>
            <p14:sldId id="867"/>
            <p14:sldId id="775"/>
            <p14:sldId id="850"/>
            <p14:sldId id="868"/>
            <p14:sldId id="869"/>
            <p14:sldId id="865"/>
            <p14:sldId id="870"/>
            <p14:sldId id="871"/>
            <p14:sldId id="860"/>
            <p14:sldId id="861"/>
            <p14:sldId id="862"/>
            <p14:sldId id="863"/>
            <p14:sldId id="864"/>
            <p14:sldId id="783"/>
            <p14:sldId id="873"/>
            <p14:sldId id="874"/>
            <p14:sldId id="849"/>
            <p14:sldId id="856"/>
            <p14:sldId id="908"/>
          </p14:sldIdLst>
        </p14:section>
        <p14:section name="Skills" id="{A6427B5C-DD2E-7C4D-A2E5-596BEDBB0326}">
          <p14:sldIdLst>
            <p14:sldId id="895"/>
            <p14:sldId id="896"/>
            <p14:sldId id="897"/>
            <p14:sldId id="898"/>
            <p14:sldId id="899"/>
            <p14:sldId id="900"/>
            <p14:sldId id="901"/>
          </p14:sldIdLst>
        </p14:section>
        <p14:section name="Latest Trends" id="{4B48C112-7176-9B43-B7AB-A05AF95092CA}">
          <p14:sldIdLst>
            <p14:sldId id="833"/>
            <p14:sldId id="832"/>
            <p14:sldId id="912"/>
            <p14:sldId id="276"/>
            <p14:sldId id="277"/>
            <p14:sldId id="274"/>
            <p14:sldId id="781"/>
            <p14:sldId id="852"/>
          </p14:sldIdLst>
        </p14:section>
        <p14:section name="LTL" id="{05D2E145-7CBC-AF44-B22B-BEBDF5BEFD01}">
          <p14:sldIdLst>
            <p14:sldId id="834"/>
            <p14:sldId id="782"/>
            <p14:sldId id="789"/>
            <p14:sldId id="797"/>
            <p14:sldId id="793"/>
            <p14:sldId id="904"/>
            <p14:sldId id="909"/>
          </p14:sldIdLst>
        </p14:section>
        <p14:section name="Closing" id="{41448A27-3FC0-664D-8AD2-D7582D0DCEAE}">
          <p14:sldIdLst>
            <p14:sldId id="903"/>
          </p14:sldIdLst>
        </p14:section>
        <p14:section name="Closing" id="{67CB450F-D6A2-894A-ABD1-4EF2174FA675}">
          <p14:sldIdLst>
            <p14:sldId id="9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D9FB"/>
    <a:srgbClr val="F5C5F3"/>
    <a:srgbClr val="FE9A0C"/>
    <a:srgbClr val="877FFF"/>
    <a:srgbClr val="FFD6BE"/>
    <a:srgbClr val="F5CFF3"/>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7"/>
    <p:restoredTop sz="83520"/>
  </p:normalViewPr>
  <p:slideViewPr>
    <p:cSldViewPr snapToGrid="0" snapToObjects="1">
      <p:cViewPr varScale="1">
        <p:scale>
          <a:sx n="89" d="100"/>
          <a:sy n="89" d="100"/>
        </p:scale>
        <p:origin x="1904" y="168"/>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3/22/23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www.go-fair.org/wp-content/uploads/2022/01/FAIRPrinciples_overview.pdf"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a:t>
            </a:r>
            <a:r>
              <a:rPr lang="en-US" dirty="0" err="1"/>
              <a:t>www.displayr.com</a:t>
            </a:r>
            <a:r>
              <a:rPr lang="en-US" dirty="0"/>
              <a:t>/what-is-reproducible-research/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events.ucf.edu</a:t>
            </a:r>
            <a:r>
              <a:rPr lang="en-US" dirty="0"/>
              <a:t>/event/2891771/reproducible-data-science/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1" i="0" dirty="0">
                <a:solidFill>
                  <a:srgbClr val="C44F38"/>
                </a:solidFill>
                <a:effectLst/>
                <a:latin typeface="Gotham SSm A"/>
              </a:rPr>
              <a:t>Friday, March 24, 2023 </a:t>
            </a:r>
            <a:r>
              <a:rPr lang="en-US" b="0" i="0" dirty="0">
                <a:solidFill>
                  <a:srgbClr val="000000"/>
                </a:solidFill>
                <a:effectLst/>
                <a:latin typeface="Gotham SSm A"/>
              </a:rPr>
              <a:t>3 p.m. to 4:30 p.m.</a:t>
            </a:r>
          </a:p>
          <a:p>
            <a:pPr algn="l"/>
            <a:r>
              <a:rPr lang="en-US" b="0" i="0" dirty="0">
                <a:solidFill>
                  <a:srgbClr val="000000"/>
                </a:solidFill>
                <a:effectLst/>
                <a:latin typeface="Gotham SSm A"/>
              </a:rPr>
              <a:t>Learn how to develop a code-only pipeline to allow reproducibility of data prep and analyses, and how to develop a long-term learning plan for practicing reproducible science tools and techniques. This virtual workshop will describe the tools and techniques for reproducible science, one of the tenants of </a:t>
            </a:r>
            <a:r>
              <a:rPr lang="en-US" b="0" i="0" u="none" strike="noStrike" dirty="0">
                <a:solidFill>
                  <a:srgbClr val="0262B6"/>
                </a:solidFill>
                <a:effectLst/>
                <a:latin typeface="Gotham SSm A"/>
                <a:hlinkClick r:id="rId3"/>
              </a:rPr>
              <a:t>FAIR</a:t>
            </a:r>
            <a:r>
              <a:rPr lang="en-US" b="0" i="0" dirty="0">
                <a:solidFill>
                  <a:srgbClr val="000000"/>
                </a:solidFill>
                <a:effectLst/>
                <a:latin typeface="Gotham SSm A"/>
              </a:rPr>
              <a:t> principles of scientific data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transition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22</a:t>
            </a:fld>
            <a:endParaRPr lang="en-US"/>
          </a:p>
        </p:txBody>
      </p:sp>
    </p:spTree>
    <p:extLst>
      <p:ext uri="{BB962C8B-B14F-4D97-AF65-F5344CB8AC3E}">
        <p14:creationId xmlns:p14="http://schemas.microsoft.com/office/powerpoint/2010/main" val="4112997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32</a:t>
            </a:fld>
            <a:endParaRPr lang="en-US"/>
          </a:p>
        </p:txBody>
      </p:sp>
    </p:spTree>
    <p:extLst>
      <p:ext uri="{BB962C8B-B14F-4D97-AF65-F5344CB8AC3E}">
        <p14:creationId xmlns:p14="http://schemas.microsoft.com/office/powerpoint/2010/main" val="158327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34</a:t>
            </a:fld>
            <a:endParaRPr lang="en-US"/>
          </a:p>
        </p:txBody>
      </p:sp>
    </p:spTree>
    <p:extLst>
      <p:ext uri="{BB962C8B-B14F-4D97-AF65-F5344CB8AC3E}">
        <p14:creationId xmlns:p14="http://schemas.microsoft.com/office/powerpoint/2010/main" val="2897730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www.programiz.com</a:t>
            </a:r>
            <a:r>
              <a:rPr lang="en-US" dirty="0"/>
              <a:t>/r/data-types</a:t>
            </a:r>
          </a:p>
        </p:txBody>
      </p:sp>
      <p:sp>
        <p:nvSpPr>
          <p:cNvPr id="4" name="Slide Number Placeholder 3"/>
          <p:cNvSpPr>
            <a:spLocks noGrp="1"/>
          </p:cNvSpPr>
          <p:nvPr>
            <p:ph type="sldNum" sz="quarter" idx="5"/>
          </p:nvPr>
        </p:nvSpPr>
        <p:spPr/>
        <p:txBody>
          <a:bodyPr/>
          <a:lstStyle/>
          <a:p>
            <a:fld id="{F4390BA5-5D47-C842-959B-D30D0B1E247D}" type="slidenum">
              <a:rPr lang="en-US" smtClean="0"/>
              <a:t>42</a:t>
            </a:fld>
            <a:endParaRPr lang="en-US"/>
          </a:p>
        </p:txBody>
      </p:sp>
    </p:spTree>
    <p:extLst>
      <p:ext uri="{BB962C8B-B14F-4D97-AF65-F5344CB8AC3E}">
        <p14:creationId xmlns:p14="http://schemas.microsoft.com/office/powerpoint/2010/main" val="168721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Scipts</a:t>
            </a:r>
            <a:r>
              <a:rPr lang="en-US" dirty="0"/>
              <a:t> we will </a:t>
            </a:r>
            <a:r>
              <a:rPr lang="en-US"/>
              <a:t>go over</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/blob/main/scripts/03-r-basics.Rmd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/blob/main/scripts/04-r-pipeline.Rmd</a:t>
            </a:r>
          </a:p>
          <a:p>
            <a:r>
              <a:rPr lang="en-US" dirty="0"/>
              <a:t>https://</a:t>
            </a:r>
            <a:r>
              <a:rPr lang="en-US" dirty="0" err="1"/>
              <a:t>github.com</a:t>
            </a:r>
            <a:r>
              <a:rPr lang="en-US" dirty="0"/>
              <a:t>/</a:t>
            </a:r>
            <a:r>
              <a:rPr lang="en-US" dirty="0" err="1"/>
              <a:t>nelsonroque</a:t>
            </a:r>
            <a:r>
              <a:rPr lang="en-US" dirty="0"/>
              <a:t>/</a:t>
            </a:r>
            <a:r>
              <a:rPr lang="en-US" dirty="0" err="1"/>
              <a:t>contextlab_reproduciblescience_workshops</a:t>
            </a:r>
            <a:r>
              <a:rPr lang="en-US" dirty="0"/>
              <a:t>/blob/main/scripts/05-date-manipulation.Rmd</a:t>
            </a:r>
          </a:p>
        </p:txBody>
      </p:sp>
      <p:sp>
        <p:nvSpPr>
          <p:cNvPr id="4" name="Slide Number Placeholder 3"/>
          <p:cNvSpPr>
            <a:spLocks noGrp="1"/>
          </p:cNvSpPr>
          <p:nvPr>
            <p:ph type="sldNum" sz="quarter" idx="5"/>
          </p:nvPr>
        </p:nvSpPr>
        <p:spPr/>
        <p:txBody>
          <a:bodyPr/>
          <a:lstStyle/>
          <a:p>
            <a:fld id="{F4390BA5-5D47-C842-959B-D30D0B1E247D}" type="slidenum">
              <a:rPr lang="en-US" smtClean="0"/>
              <a:t>43</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46</a:t>
            </a:fld>
            <a:endParaRPr lang="en-US"/>
          </a:p>
        </p:txBody>
      </p:sp>
    </p:spTree>
    <p:extLst>
      <p:ext uri="{BB962C8B-B14F-4D97-AF65-F5344CB8AC3E}">
        <p14:creationId xmlns:p14="http://schemas.microsoft.com/office/powerpoint/2010/main" val="3189449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47</a:t>
            </a:fld>
            <a:endParaRPr lang="en-US"/>
          </a:p>
        </p:txBody>
      </p:sp>
    </p:spTree>
    <p:extLst>
      <p:ext uri="{BB962C8B-B14F-4D97-AF65-F5344CB8AC3E}">
        <p14:creationId xmlns:p14="http://schemas.microsoft.com/office/powerpoint/2010/main" val="668811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48</a:t>
            </a:fld>
            <a:endParaRPr lang="en-US"/>
          </a:p>
        </p:txBody>
      </p:sp>
    </p:spTree>
    <p:extLst>
      <p:ext uri="{BB962C8B-B14F-4D97-AF65-F5344CB8AC3E}">
        <p14:creationId xmlns:p14="http://schemas.microsoft.com/office/powerpoint/2010/main" val="1521441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indrajeetpatil.github.io</a:t>
            </a:r>
            <a:r>
              <a:rPr lang="en-US" dirty="0"/>
              <a:t>/</a:t>
            </a:r>
            <a:r>
              <a:rPr lang="en-US" dirty="0" err="1"/>
              <a:t>ggstatsplot</a:t>
            </a:r>
            <a:r>
              <a:rPr lang="en-US" dirty="0"/>
              <a:t>/</a:t>
            </a:r>
          </a:p>
        </p:txBody>
      </p:sp>
      <p:sp>
        <p:nvSpPr>
          <p:cNvPr id="4" name="Slide Number Placeholder 3"/>
          <p:cNvSpPr>
            <a:spLocks noGrp="1"/>
          </p:cNvSpPr>
          <p:nvPr>
            <p:ph type="sldNum" sz="quarter" idx="5"/>
          </p:nvPr>
        </p:nvSpPr>
        <p:spPr/>
        <p:txBody>
          <a:bodyPr/>
          <a:lstStyle/>
          <a:p>
            <a:fld id="{F4390BA5-5D47-C842-959B-D30D0B1E247D}" type="slidenum">
              <a:rPr lang="en-US" smtClean="0"/>
              <a:t>51</a:t>
            </a:fld>
            <a:endParaRPr lang="en-US"/>
          </a:p>
        </p:txBody>
      </p:sp>
    </p:spTree>
    <p:extLst>
      <p:ext uri="{BB962C8B-B14F-4D97-AF65-F5344CB8AC3E}">
        <p14:creationId xmlns:p14="http://schemas.microsoft.com/office/powerpoint/2010/main" val="16718833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52</a:t>
            </a:fld>
            <a:endParaRPr lang="en-US"/>
          </a:p>
        </p:txBody>
      </p:sp>
    </p:spTree>
    <p:extLst>
      <p:ext uri="{BB962C8B-B14F-4D97-AF65-F5344CB8AC3E}">
        <p14:creationId xmlns:p14="http://schemas.microsoft.com/office/powerpoint/2010/main" val="794956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a:t>
            </a:r>
            <a:r>
              <a:rPr lang="en-US" dirty="0" err="1"/>
              <a:t>www.displayr.com</a:t>
            </a:r>
            <a:r>
              <a:rPr lang="en-US" dirty="0"/>
              <a:t>/what-is-reproducible-research/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events.ucf.edu</a:t>
            </a:r>
            <a:r>
              <a:rPr lang="en-US" dirty="0"/>
              <a:t>/event/2891771/reproducible-data-science/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1" i="0" dirty="0">
                <a:solidFill>
                  <a:srgbClr val="C44F38"/>
                </a:solidFill>
                <a:effectLst/>
                <a:latin typeface="Gotham SSm A"/>
              </a:rPr>
              <a:t>Friday, March 24, 2023 </a:t>
            </a:r>
            <a:r>
              <a:rPr lang="en-US" b="0" i="0" dirty="0">
                <a:solidFill>
                  <a:srgbClr val="000000"/>
                </a:solidFill>
                <a:effectLst/>
                <a:latin typeface="Gotham SSm A"/>
              </a:rPr>
              <a:t>3 p.m. to 4:30 p.m.</a:t>
            </a:r>
          </a:p>
          <a:p>
            <a:pPr algn="l"/>
            <a:r>
              <a:rPr lang="en-US" b="0" i="0" dirty="0">
                <a:solidFill>
                  <a:srgbClr val="000000"/>
                </a:solidFill>
                <a:effectLst/>
                <a:latin typeface="Gotham SSm A"/>
              </a:rPr>
              <a:t>Learn how to develop a code-only pipeline to allow reproducibility of data prep and analyses, and how to develop a long-term learning plan for practicing reproducible science tools and techniques. This virtual workshop will describe the tools and techniques for reproducible science, one of the tenants of </a:t>
            </a:r>
            <a:r>
              <a:rPr lang="en-US" b="0" i="0" u="none" strike="noStrike" dirty="0">
                <a:solidFill>
                  <a:srgbClr val="0262B6"/>
                </a:solidFill>
                <a:effectLst/>
                <a:latin typeface="Gotham SSm A"/>
                <a:hlinkClick r:id="rId3"/>
              </a:rPr>
              <a:t>FAIR</a:t>
            </a:r>
            <a:r>
              <a:rPr lang="en-US" b="0" i="0" dirty="0">
                <a:solidFill>
                  <a:srgbClr val="000000"/>
                </a:solidFill>
                <a:effectLst/>
                <a:latin typeface="Gotham SSm A"/>
              </a:rPr>
              <a:t> principles of scientific data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Color transition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a:t>
            </a:fld>
            <a:endParaRPr lang="en-US"/>
          </a:p>
        </p:txBody>
      </p:sp>
    </p:spTree>
    <p:extLst>
      <p:ext uri="{BB962C8B-B14F-4D97-AF65-F5344CB8AC3E}">
        <p14:creationId xmlns:p14="http://schemas.microsoft.com/office/powerpoint/2010/main" val="3972735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53</a:t>
            </a:fld>
            <a:endParaRPr lang="en-US"/>
          </a:p>
        </p:txBody>
      </p:sp>
    </p:spTree>
    <p:extLst>
      <p:ext uri="{BB962C8B-B14F-4D97-AF65-F5344CB8AC3E}">
        <p14:creationId xmlns:p14="http://schemas.microsoft.com/office/powerpoint/2010/main" val="2192466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54</a:t>
            </a:fld>
            <a:endParaRPr lang="en-US"/>
          </a:p>
        </p:txBody>
      </p:sp>
    </p:spTree>
    <p:extLst>
      <p:ext uri="{BB962C8B-B14F-4D97-AF65-F5344CB8AC3E}">
        <p14:creationId xmlns:p14="http://schemas.microsoft.com/office/powerpoint/2010/main" val="2654597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55</a:t>
            </a:fld>
            <a:endParaRPr lang="en-US"/>
          </a:p>
        </p:txBody>
      </p:sp>
    </p:spTree>
    <p:extLst>
      <p:ext uri="{BB962C8B-B14F-4D97-AF65-F5344CB8AC3E}">
        <p14:creationId xmlns:p14="http://schemas.microsoft.com/office/powerpoint/2010/main" val="633753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56</a:t>
            </a:fld>
            <a:endParaRPr lang="en-US"/>
          </a:p>
        </p:txBody>
      </p:sp>
    </p:spTree>
    <p:extLst>
      <p:ext uri="{BB962C8B-B14F-4D97-AF65-F5344CB8AC3E}">
        <p14:creationId xmlns:p14="http://schemas.microsoft.com/office/powerpoint/2010/main" val="1449898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61</a:t>
            </a:fld>
            <a:endParaRPr lang="en-US"/>
          </a:p>
        </p:txBody>
      </p:sp>
    </p:spTree>
    <p:extLst>
      <p:ext uri="{BB962C8B-B14F-4D97-AF65-F5344CB8AC3E}">
        <p14:creationId xmlns:p14="http://schemas.microsoft.com/office/powerpoint/2010/main" val="39056794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62</a:t>
            </a:fld>
            <a:endParaRPr lang="en-US"/>
          </a:p>
        </p:txBody>
      </p:sp>
    </p:spTree>
    <p:extLst>
      <p:ext uri="{BB962C8B-B14F-4D97-AF65-F5344CB8AC3E}">
        <p14:creationId xmlns:p14="http://schemas.microsoft.com/office/powerpoint/2010/main" val="18723560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www.mindtree.com</a:t>
            </a:r>
            <a:r>
              <a:rPr lang="en-US" dirty="0"/>
              <a:t>/insights/blog/rise-</a:t>
            </a:r>
            <a:r>
              <a:rPr lang="en-US" dirty="0" err="1"/>
              <a:t>apis</a:t>
            </a:r>
            <a:r>
              <a:rPr lang="en-US" dirty="0"/>
              <a:t>-financial-services-key-future</a:t>
            </a:r>
          </a:p>
        </p:txBody>
      </p:sp>
      <p:sp>
        <p:nvSpPr>
          <p:cNvPr id="4" name="Slide Number Placeholder 3"/>
          <p:cNvSpPr>
            <a:spLocks noGrp="1"/>
          </p:cNvSpPr>
          <p:nvPr>
            <p:ph type="sldNum" sz="quarter" idx="5"/>
          </p:nvPr>
        </p:nvSpPr>
        <p:spPr/>
        <p:txBody>
          <a:bodyPr/>
          <a:lstStyle/>
          <a:p>
            <a:fld id="{F4390BA5-5D47-C842-959B-D30D0B1E247D}" type="slidenum">
              <a:rPr lang="en-US" smtClean="0"/>
              <a:t>65</a:t>
            </a:fld>
            <a:endParaRPr lang="en-US"/>
          </a:p>
        </p:txBody>
      </p:sp>
    </p:spTree>
    <p:extLst>
      <p:ext uri="{BB962C8B-B14F-4D97-AF65-F5344CB8AC3E}">
        <p14:creationId xmlns:p14="http://schemas.microsoft.com/office/powerpoint/2010/main" val="3658783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https://</a:t>
            </a:r>
            <a:r>
              <a:rPr lang="en-US" dirty="0" err="1"/>
              <a:t>snipcart.com</a:t>
            </a:r>
            <a:r>
              <a:rPr lang="en-US" dirty="0"/>
              <a:t>/blog/integrating-</a:t>
            </a:r>
            <a:r>
              <a:rPr lang="en-US" dirty="0" err="1"/>
              <a:t>apis</a:t>
            </a:r>
            <a:r>
              <a:rPr lang="en-US" dirty="0"/>
              <a:t>-introduction </a:t>
            </a:r>
          </a:p>
        </p:txBody>
      </p:sp>
      <p:sp>
        <p:nvSpPr>
          <p:cNvPr id="4" name="Slide Number Placeholder 3"/>
          <p:cNvSpPr>
            <a:spLocks noGrp="1"/>
          </p:cNvSpPr>
          <p:nvPr>
            <p:ph type="sldNum" sz="quarter" idx="5"/>
          </p:nvPr>
        </p:nvSpPr>
        <p:spPr/>
        <p:txBody>
          <a:bodyPr/>
          <a:lstStyle/>
          <a:p>
            <a:fld id="{F4390BA5-5D47-C842-959B-D30D0B1E247D}" type="slidenum">
              <a:rPr lang="en-US" smtClean="0"/>
              <a:t>66</a:t>
            </a:fld>
            <a:endParaRPr lang="en-US"/>
          </a:p>
        </p:txBody>
      </p:sp>
    </p:spTree>
    <p:extLst>
      <p:ext uri="{BB962C8B-B14F-4D97-AF65-F5344CB8AC3E}">
        <p14:creationId xmlns:p14="http://schemas.microsoft.com/office/powerpoint/2010/main" val="1582047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2-r-basics.Rmd</a:t>
            </a:r>
          </a:p>
        </p:txBody>
      </p:sp>
      <p:sp>
        <p:nvSpPr>
          <p:cNvPr id="4" name="Slide Number Placeholder 3"/>
          <p:cNvSpPr>
            <a:spLocks noGrp="1"/>
          </p:cNvSpPr>
          <p:nvPr>
            <p:ph type="sldNum" sz="quarter" idx="5"/>
          </p:nvPr>
        </p:nvSpPr>
        <p:spPr/>
        <p:txBody>
          <a:bodyPr/>
          <a:lstStyle/>
          <a:p>
            <a:fld id="{F4390BA5-5D47-C842-959B-D30D0B1E247D}" type="slidenum">
              <a:rPr lang="en-US" smtClean="0"/>
              <a:t>69</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72</a:t>
            </a:fld>
            <a:endParaRPr lang="en-US"/>
          </a:p>
        </p:txBody>
      </p:sp>
    </p:spTree>
    <p:extLst>
      <p:ext uri="{BB962C8B-B14F-4D97-AF65-F5344CB8AC3E}">
        <p14:creationId xmlns:p14="http://schemas.microsoft.com/office/powerpoint/2010/main" val="209785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version control works</a:t>
            </a:r>
          </a:p>
          <a:p>
            <a:endParaRPr lang="en-US" dirty="0"/>
          </a:p>
          <a:p>
            <a:r>
              <a:rPr lang="en-US" dirty="0"/>
              <a:t>Show diagrams of branches and merges, pull requests</a:t>
            </a:r>
          </a:p>
        </p:txBody>
      </p:sp>
      <p:sp>
        <p:nvSpPr>
          <p:cNvPr id="4" name="Slide Number Placeholder 3"/>
          <p:cNvSpPr>
            <a:spLocks noGrp="1"/>
          </p:cNvSpPr>
          <p:nvPr>
            <p:ph type="sldNum" sz="quarter" idx="5"/>
          </p:nvPr>
        </p:nvSpPr>
        <p:spPr/>
        <p:txBody>
          <a:bodyPr/>
          <a:lstStyle/>
          <a:p>
            <a:fld id="{F4390BA5-5D47-C842-959B-D30D0B1E247D}" type="slidenum">
              <a:rPr lang="en-US" smtClean="0"/>
              <a:t>6</a:t>
            </a:fld>
            <a:endParaRPr lang="en-US"/>
          </a:p>
        </p:txBody>
      </p:sp>
    </p:spTree>
    <p:extLst>
      <p:ext uri="{BB962C8B-B14F-4D97-AF65-F5344CB8AC3E}">
        <p14:creationId xmlns:p14="http://schemas.microsoft.com/office/powerpoint/2010/main" val="24828708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47D14FB-6F5D-164D-82BB-D43F4BE8C7D3}" type="slidenum">
              <a:rPr lang="en-US" smtClean="0"/>
              <a:t>75</a:t>
            </a:fld>
            <a:endParaRPr lang="en-US"/>
          </a:p>
        </p:txBody>
      </p:sp>
    </p:spTree>
    <p:extLst>
      <p:ext uri="{BB962C8B-B14F-4D97-AF65-F5344CB8AC3E}">
        <p14:creationId xmlns:p14="http://schemas.microsoft.com/office/powerpoint/2010/main" val="3016788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reproducibility crisis (Ioannidis, 2005; Open Science Collaboration, 2015) has emerged as a threat to the scientific enterprise. </a:t>
            </a:r>
          </a:p>
          <a:p>
            <a:pPr lvl="1"/>
            <a:r>
              <a:rPr lang="en-US" sz="1900" dirty="0"/>
              <a:t>Ioannidis, John P A. 2005. “Why Most Published Research Findings Are False.” </a:t>
            </a:r>
            <a:r>
              <a:rPr lang="en-US" sz="1900" dirty="0" err="1"/>
              <a:t>PLoS</a:t>
            </a:r>
            <a:r>
              <a:rPr lang="en-US" sz="1900" dirty="0"/>
              <a:t> Medicine 2 (8): e124. doi:10.1371/journal.pmed.0020124.</a:t>
            </a:r>
          </a:p>
          <a:p>
            <a:pPr lvl="1"/>
            <a:r>
              <a:rPr lang="en-US" sz="1900" dirty="0" err="1"/>
              <a:t>Munafò</a:t>
            </a:r>
            <a:r>
              <a:rPr lang="en-US" sz="1900" dirty="0"/>
              <a:t>, M. R., </a:t>
            </a:r>
            <a:r>
              <a:rPr lang="en-US" sz="1900" dirty="0" err="1"/>
              <a:t>Nosek</a:t>
            </a:r>
            <a:r>
              <a:rPr lang="en-US" sz="1900" dirty="0"/>
              <a:t>, B. A., Bishop, D. V., Button, K. S., Chambers, C. D., </a:t>
            </a:r>
            <a:r>
              <a:rPr lang="en-US" sz="1900" dirty="0" err="1"/>
              <a:t>Percie</a:t>
            </a:r>
            <a:r>
              <a:rPr lang="en-US" sz="1900" dirty="0"/>
              <a:t> du </a:t>
            </a:r>
            <a:r>
              <a:rPr lang="en-US" sz="1900" dirty="0" err="1"/>
              <a:t>Sert</a:t>
            </a:r>
            <a:r>
              <a:rPr lang="en-US" sz="1900" dirty="0"/>
              <a:t>, N., ... &amp; Ioannidis, J. (2017). A manifesto for reproducible science. </a:t>
            </a:r>
            <a:r>
              <a:rPr lang="en-US" sz="1900" i="1" dirty="0"/>
              <a:t>Nature human </a:t>
            </a:r>
            <a:r>
              <a:rPr lang="en-US" sz="1900" i="1" dirty="0" err="1"/>
              <a:t>behaviour</a:t>
            </a:r>
            <a:r>
              <a:rPr lang="en-US" sz="1900" dirty="0"/>
              <a:t>, </a:t>
            </a:r>
            <a:r>
              <a:rPr lang="en-US" sz="1900" i="1" dirty="0"/>
              <a:t>1</a:t>
            </a:r>
            <a:r>
              <a:rPr lang="en-US" sz="1900" dirty="0"/>
              <a:t>(1), 1-9.</a:t>
            </a:r>
          </a:p>
          <a:p>
            <a:pPr lvl="1"/>
            <a:r>
              <a:rPr lang="en-US" sz="1900" dirty="0"/>
              <a:t>Open Science Collaboration. 2015. “Estimating the Reproducibility of Psychological Science.” Science 349 (6251): aac4716–aac4716. doi:10.1126/science.aac4716.</a:t>
            </a: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10</a:t>
            </a:fld>
            <a:endParaRPr lang="en-US"/>
          </a:p>
        </p:txBody>
      </p:sp>
    </p:spTree>
    <p:extLst>
      <p:ext uri="{BB962C8B-B14F-4D97-AF65-F5344CB8AC3E}">
        <p14:creationId xmlns:p14="http://schemas.microsoft.com/office/powerpoint/2010/main" val="2585572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this: https://</a:t>
            </a:r>
            <a:r>
              <a:rPr lang="en-US" dirty="0" err="1"/>
              <a:t>www.displayr.com</a:t>
            </a:r>
            <a:r>
              <a:rPr lang="en-US" dirty="0"/>
              <a:t>/what-is-reproducible-research/</a:t>
            </a:r>
          </a:p>
        </p:txBody>
      </p:sp>
      <p:sp>
        <p:nvSpPr>
          <p:cNvPr id="4" name="Slide Number Placeholder 3"/>
          <p:cNvSpPr>
            <a:spLocks noGrp="1"/>
          </p:cNvSpPr>
          <p:nvPr>
            <p:ph type="sldNum" sz="quarter" idx="5"/>
          </p:nvPr>
        </p:nvSpPr>
        <p:spPr/>
        <p:txBody>
          <a:bodyPr/>
          <a:lstStyle/>
          <a:p>
            <a:fld id="{F4390BA5-5D47-C842-959B-D30D0B1E247D}" type="slidenum">
              <a:rPr lang="en-US" smtClean="0"/>
              <a:t>11</a:t>
            </a:fld>
            <a:endParaRPr lang="en-US"/>
          </a:p>
        </p:txBody>
      </p:sp>
    </p:spTree>
    <p:extLst>
      <p:ext uri="{BB962C8B-B14F-4D97-AF65-F5344CB8AC3E}">
        <p14:creationId xmlns:p14="http://schemas.microsoft.com/office/powerpoint/2010/main" val="221021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14</a:t>
            </a:fld>
            <a:endParaRPr lang="en-US"/>
          </a:p>
        </p:txBody>
      </p:sp>
    </p:spTree>
    <p:extLst>
      <p:ext uri="{BB962C8B-B14F-4D97-AF65-F5344CB8AC3E}">
        <p14:creationId xmlns:p14="http://schemas.microsoft.com/office/powerpoint/2010/main" val="1461923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Illustrations from the </a:t>
            </a:r>
            <a:r>
              <a:rPr lang="en-US" sz="1200" b="0" i="1" kern="1200" dirty="0" err="1">
                <a:solidFill>
                  <a:schemeClr val="tx1"/>
                </a:solidFill>
                <a:effectLst/>
                <a:latin typeface="+mn-lt"/>
                <a:ea typeface="+mn-ea"/>
                <a:cs typeface="+mn-cs"/>
              </a:rPr>
              <a:t>Openscapes</a:t>
            </a:r>
            <a:r>
              <a:rPr lang="en-US" sz="1200" b="0" i="1" kern="1200" dirty="0">
                <a:solidFill>
                  <a:schemeClr val="tx1"/>
                </a:solidFill>
                <a:effectLst/>
                <a:latin typeface="+mn-lt"/>
                <a:ea typeface="+mn-ea"/>
                <a:cs typeface="+mn-cs"/>
              </a:rPr>
              <a:t> blog Tidy Data for reproducibility, efficiency, and collaboration by Julia Lowndes and Allison Horst</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16</a:t>
            </a:fld>
            <a:endParaRPr lang="en-US"/>
          </a:p>
        </p:txBody>
      </p:sp>
    </p:spTree>
    <p:extLst>
      <p:ext uri="{BB962C8B-B14F-4D97-AF65-F5344CB8AC3E}">
        <p14:creationId xmlns:p14="http://schemas.microsoft.com/office/powerpoint/2010/main" val="270327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Learn more about the FAIR Principles</a:t>
            </a:r>
          </a:p>
          <a:p>
            <a:pPr lvl="1"/>
            <a:r>
              <a:rPr lang="en-US" sz="2000" dirty="0">
                <a:hlinkClick r:id="rId3"/>
              </a:rPr>
              <a:t>https://www.go-fair.org/fair-principles</a:t>
            </a:r>
            <a:r>
              <a:rPr lang="en-US" sz="2000" dirty="0"/>
              <a:t> </a:t>
            </a:r>
          </a:p>
          <a:p>
            <a:pPr lvl="1"/>
            <a:r>
              <a:rPr lang="en-US" sz="2000" dirty="0">
                <a:hlinkClick r:id="rId4"/>
              </a:rPr>
              <a:t>https://www.go-fair.org/wp-content/uploads/2022/01/FAIRPrinciples_overview.pdf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18</a:t>
            </a:fld>
            <a:endParaRPr lang="en-US"/>
          </a:p>
        </p:txBody>
      </p:sp>
    </p:spTree>
    <p:extLst>
      <p:ext uri="{BB962C8B-B14F-4D97-AF65-F5344CB8AC3E}">
        <p14:creationId xmlns:p14="http://schemas.microsoft.com/office/powerpoint/2010/main" val="3156621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20</a:t>
            </a:fld>
            <a:endParaRPr lang="en-US"/>
          </a:p>
        </p:txBody>
      </p:sp>
    </p:spTree>
    <p:extLst>
      <p:ext uri="{BB962C8B-B14F-4D97-AF65-F5344CB8AC3E}">
        <p14:creationId xmlns:p14="http://schemas.microsoft.com/office/powerpoint/2010/main" val="4153834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3/22/23</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3/22/23</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displayr.com/what-is-reproducible-research"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hyperlink" Target="https://pages.github.com/" TargetMode="External"/><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jpeg"/><Relationship Id="rId4" Type="http://schemas.openxmlformats.org/officeDocument/2006/relationships/hyperlink" Target="https://docusaurus.io/" TargetMode="External"/><Relationship Id="rId9" Type="http://schemas.openxmlformats.org/officeDocument/2006/relationships/image" Target="../media/image16.png"/><Relationship Id="rId1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hyperlink" Target="http://ezproxy.library.ucf.edu/loggedin/EndNote20SiteInstaller.zip" TargetMode="External"/><Relationship Id="rId2" Type="http://schemas.openxmlformats.org/officeDocument/2006/relationships/hyperlink" Target="https://guides.ucf.edu/citations-endnote" TargetMode="External"/><Relationship Id="rId1" Type="http://schemas.openxmlformats.org/officeDocument/2006/relationships/slideLayout" Target="../slideLayouts/slideLayout2.xml"/><Relationship Id="rId4" Type="http://schemas.openxmlformats.org/officeDocument/2006/relationships/hyperlink" Target="http://ezproxy.library.ucf.edu/loggedin/EndNote20.zip"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daringfireball.net/projects/markdow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markdownguide.org/getting-started/" TargetMode="External"/><Relationship Id="rId4" Type="http://schemas.openxmlformats.org/officeDocument/2006/relationships/hyperlink" Target="https://en.wikipedia.org/wiki/WYSIWYG"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scm.com/" TargetMode="External"/><Relationship Id="rId1" Type="http://schemas.openxmlformats.org/officeDocument/2006/relationships/slideLayout" Target="../slideLayouts/slideLayout2.xml"/><Relationship Id="rId4" Type="http://schemas.openxmlformats.org/officeDocument/2006/relationships/hyperlink" Target="https://training.github.com/downloads/github-git-cheat-shee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syarxiv.com/"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www.rstudio.com/products/rstudio/download"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rmarkdown.rstudio.com/" TargetMode="External"/><Relationship Id="rId2" Type="http://schemas.openxmlformats.org/officeDocument/2006/relationships/hyperlink" Target="https://www.markdownguide.org/basic-syntax/"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nelsonroque.github.io/contextlab_introdatascience_webcourse/" TargetMode="External"/><Relationship Id="rId2" Type="http://schemas.openxmlformats.org/officeDocument/2006/relationships/hyperlink" Target="https://github.com/nelsonroque/contextlab_reproduciblescience_workshop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programiz.com/r/data-typ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r4ds.had.co.nz/introduction.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dplyr.tidyverse.org/articles/two-table.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indrajeetpatil.github.io/ggstatsplot/"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playingthearchive.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s://www.w3schools.com/whatis/whatis_json.as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w3schools.com/whatis/whatis_json.asp"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cran.r-project.org/web/packages/jsonlite/vignettes/json-aaquickstart.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mindtree.com/insights/blog/rise-apis-financial-services-key-futur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snipcart.com/blog/integrating-apis-introduction" TargetMode="External"/></Relationships>
</file>

<file path=ppt/slides/_rels/slide67.xml.rels><?xml version="1.0" encoding="UTF-8" standalone="yes"?>
<Relationships xmlns="http://schemas.openxmlformats.org/package/2006/relationships"><Relationship Id="rId2" Type="http://schemas.openxmlformats.org/officeDocument/2006/relationships/hyperlink" Target="https://nordicapis.com/the-bezos-api-mandate-amazons-manifesto-for-externalization"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osit.co/download/rstudio-desktop/"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aws.amazon.com/blogs/compute/simplify-pubsub-messaging-with-amazon-sns-message-filtering/#:~:text=Topic%2Dbased%20filtering,at%20one%20time%2C%20using%20topics." TargetMode="Externa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youtube.com/watch?v=sKDviQrOAbU"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r4ds.had.co.nz/" TargetMode="Externa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hyperlink" Target="https://r-graphics.org/" TargetMode="External"/><Relationship Id="rId5" Type="http://schemas.openxmlformats.org/officeDocument/2006/relationships/image" Target="../media/image66.jpe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plotly.com/r/" TargetMode="External"/><Relationship Id="rId2" Type="http://schemas.openxmlformats.org/officeDocument/2006/relationships/hyperlink" Target="http://www.cookbook-r.com/Graphs/"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hyperlink" Target="https://www.data.gov/"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hyperlink" Target="https://www.rstudio.com/resources/cheatsheets/" TargetMode="External"/><Relationship Id="rId3" Type="http://schemas.openxmlformats.org/officeDocument/2006/relationships/hyperlink" Target="https://www.rstudio.com/wp-content/uploads/2015/02/data-wrangling-cheatsheet.pdf" TargetMode="External"/><Relationship Id="rId7" Type="http://schemas.openxmlformats.org/officeDocument/2006/relationships/hyperlink" Target="https://github.com/rstudio/cheatsheets/raw/master/rmarkdown.pdf" TargetMode="External"/><Relationship Id="rId2" Type="http://schemas.openxmlformats.org/officeDocument/2006/relationships/hyperlink" Target="https://github.com/rstudio/cheatsheets/raw/master/data-import.pdf" TargetMode="External"/><Relationship Id="rId1" Type="http://schemas.openxmlformats.org/officeDocument/2006/relationships/slideLayout" Target="../slideLayouts/slideLayout2.xml"/><Relationship Id="rId6" Type="http://schemas.openxmlformats.org/officeDocument/2006/relationships/hyperlink" Target="https://github.com/rstudio/cheatsheets/raw/master/lubridate.pdf" TargetMode="External"/><Relationship Id="rId5" Type="http://schemas.openxmlformats.org/officeDocument/2006/relationships/hyperlink" Target="https://github.com/rstudio/cheatsheets/raw/master/strings.pdf" TargetMode="External"/><Relationship Id="rId4" Type="http://schemas.openxmlformats.org/officeDocument/2006/relationships/hyperlink" Target="https://github.com/rstudio/cheatsheets/raw/master/data-visualization.pdf"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jpeg"/><Relationship Id="rId7" Type="http://schemas.openxmlformats.org/officeDocument/2006/relationships/image" Target="../media/image74.svg"/><Relationship Id="rId12" Type="http://schemas.openxmlformats.org/officeDocument/2006/relationships/image" Target="../media/image79.png"/><Relationship Id="rId2" Type="http://schemas.openxmlformats.org/officeDocument/2006/relationships/hyperlink" Target="mailto:nelson.roque@ucf.edu" TargetMode="External"/><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sv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6DCF4A-D7BD-DB4F-AB00-1AA65DC1688D}"/>
              </a:ext>
            </a:extLst>
          </p:cNvPr>
          <p:cNvSpPr/>
          <p:nvPr/>
        </p:nvSpPr>
        <p:spPr>
          <a:xfrm>
            <a:off x="0" y="0"/>
            <a:ext cx="5997786"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97436"/>
            <a:ext cx="5280221" cy="2705213"/>
          </a:xfrm>
        </p:spPr>
        <p:txBody>
          <a:bodyPr anchor="ctr">
            <a:normAutofit/>
          </a:bodyPr>
          <a:lstStyle/>
          <a:p>
            <a:pPr algn="l">
              <a:lnSpc>
                <a:spcPct val="100000"/>
              </a:lnSpc>
            </a:pPr>
            <a:r>
              <a:rPr lang="en-US" sz="4800" b="1" dirty="0">
                <a:cs typeface="Arial"/>
              </a:rPr>
              <a:t>Introduction</a:t>
            </a:r>
            <a:br>
              <a:rPr lang="en-US" sz="4800" b="1" dirty="0">
                <a:cs typeface="Arial" panose="020B0604020202020204" pitchFamily="34" charset="0"/>
              </a:rPr>
            </a:br>
            <a:r>
              <a:rPr lang="en-US" sz="4800" b="1" dirty="0">
                <a:cs typeface="Arial" panose="020B0604020202020204" pitchFamily="34" charset="0"/>
              </a:rPr>
              <a:t>to </a:t>
            </a:r>
            <a:r>
              <a:rPr lang="en-US" sz="4800" b="1" dirty="0">
                <a:cs typeface="Arial"/>
              </a:rPr>
              <a:t>Reproducible Science</a:t>
            </a:r>
            <a:endParaRPr lang="en-US" sz="4800" i="1" dirty="0">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750223"/>
            <a:ext cx="4858074" cy="369332"/>
          </a:xfrm>
        </p:spPr>
        <p:txBody>
          <a:bodyPr>
            <a:normAutofit fontScale="92500" lnSpcReduction="10000"/>
          </a:bodyPr>
          <a:lstStyle/>
          <a:p>
            <a:pPr algn="l"/>
            <a:r>
              <a:rPr lang="en-US" dirty="0">
                <a:latin typeface="+mj-lt"/>
                <a:cs typeface="Arial" panose="020B0604020202020204" pitchFamily="34" charset="0"/>
              </a:rPr>
              <a:t>Nelson Roque, PhD</a:t>
            </a:r>
          </a:p>
        </p:txBody>
      </p:sp>
      <p:pic>
        <p:nvPicPr>
          <p:cNvPr id="12290" name="Picture 2" descr="What is Reproducible Research? - Displayr">
            <a:extLst>
              <a:ext uri="{FF2B5EF4-FFF2-40B4-BE49-F238E27FC236}">
                <a16:creationId xmlns:a16="http://schemas.microsoft.com/office/drawing/2014/main" id="{6E0EF3B4-1E06-3C15-7E15-8129FC6B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94" y="2102467"/>
            <a:ext cx="4930703" cy="333021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EC58E0B-BCC0-82D3-918A-BEF5E287A659}"/>
              </a:ext>
            </a:extLst>
          </p:cNvPr>
          <p:cNvGrpSpPr/>
          <p:nvPr/>
        </p:nvGrpSpPr>
        <p:grpSpPr>
          <a:xfrm>
            <a:off x="737625" y="4749755"/>
            <a:ext cx="4388596" cy="1644015"/>
            <a:chOff x="737625" y="4237698"/>
            <a:chExt cx="4388596" cy="1644015"/>
          </a:xfrm>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1200329"/>
            </a:xfrm>
            <a:prstGeom prst="rect">
              <a:avLst/>
            </a:prstGeom>
            <a:noFill/>
          </p:spPr>
          <p:txBody>
            <a:bodyPr wrap="square" rtlCol="0">
              <a:spAutoFit/>
            </a:bodyPr>
            <a:lstStyle/>
            <a:p>
              <a:r>
                <a:rPr lang="en-US" b="1" dirty="0">
                  <a:latin typeface="+mj-lt"/>
                  <a:cs typeface="Arial" panose="020B0604020202020204" pitchFamily="34" charset="0"/>
                </a:rPr>
                <a:t>Scan for </a:t>
              </a:r>
            </a:p>
            <a:p>
              <a:r>
                <a:rPr lang="en-US" b="1" dirty="0">
                  <a:latin typeface="+mj-lt"/>
                  <a:cs typeface="Arial" panose="020B0604020202020204" pitchFamily="34" charset="0"/>
                </a:rPr>
                <a:t>Slides &amp; Code available on GitHub</a:t>
              </a:r>
            </a:p>
          </p:txBody>
        </p:sp>
        <p:pic>
          <p:nvPicPr>
            <p:cNvPr id="16" name="Picture 15" descr="Qr code&#10;&#10;Description automatically generated">
              <a:extLst>
                <a:ext uri="{FF2B5EF4-FFF2-40B4-BE49-F238E27FC236}">
                  <a16:creationId xmlns:a16="http://schemas.microsoft.com/office/drawing/2014/main" id="{566A45F8-A023-615F-DB5C-05ED575D51E3}"/>
                </a:ext>
              </a:extLst>
            </p:cNvPr>
            <p:cNvPicPr>
              <a:picLocks noChangeAspect="1"/>
            </p:cNvPicPr>
            <p:nvPr/>
          </p:nvPicPr>
          <p:blipFill rotWithShape="1">
            <a:blip r:embed="rId4"/>
            <a:srcRect l="7859" t="7711" r="7159" b="8461"/>
            <a:stretch/>
          </p:blipFill>
          <p:spPr>
            <a:xfrm>
              <a:off x="737625" y="4237698"/>
              <a:ext cx="1666638" cy="1644015"/>
            </a:xfrm>
            <a:prstGeom prst="rect">
              <a:avLst/>
            </a:prstGeom>
          </p:spPr>
        </p:pic>
      </p:grpSp>
      <p:pic>
        <p:nvPicPr>
          <p:cNvPr id="4" name="Picture 2" descr="Illustration by @allison_horst, from Hadley Wickham’s talk “The Joy of Functional Programming (for Data Science)”">
            <a:extLst>
              <a:ext uri="{FF2B5EF4-FFF2-40B4-BE49-F238E27FC236}">
                <a16:creationId xmlns:a16="http://schemas.microsoft.com/office/drawing/2014/main" id="{30691DD6-B86A-0157-955E-693A8DFEB2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786" y="85379"/>
            <a:ext cx="6434138" cy="403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BD9F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C26F34-D3C1-2161-3D03-B0FEE5D15623}"/>
              </a:ext>
            </a:extLst>
          </p:cNvPr>
          <p:cNvSpPr txBox="1"/>
          <p:nvPr/>
        </p:nvSpPr>
        <p:spPr>
          <a:xfrm>
            <a:off x="188686" y="1690062"/>
            <a:ext cx="11814628" cy="3477875"/>
          </a:xfrm>
          <a:prstGeom prst="rect">
            <a:avLst/>
          </a:prstGeom>
          <a:noFill/>
        </p:spPr>
        <p:txBody>
          <a:bodyPr wrap="square">
            <a:spAutoFit/>
          </a:bodyPr>
          <a:lstStyle/>
          <a:p>
            <a:pPr algn="ctr"/>
            <a:r>
              <a:rPr lang="en-US" sz="4400" dirty="0"/>
              <a:t>In a 2016 survey published in </a:t>
            </a:r>
            <a:r>
              <a:rPr lang="en-US" sz="4400" i="1" dirty="0"/>
              <a:t>Nature</a:t>
            </a:r>
            <a:r>
              <a:rPr lang="en-US" sz="4400" dirty="0"/>
              <a:t>, </a:t>
            </a:r>
            <a:r>
              <a:rPr lang="en-US" sz="4400" b="1" dirty="0"/>
              <a:t>over 70% </a:t>
            </a:r>
            <a:r>
              <a:rPr lang="en-US" sz="4400" dirty="0"/>
              <a:t>of 1576 researchers </a:t>
            </a:r>
          </a:p>
          <a:p>
            <a:pPr algn="ctr"/>
            <a:r>
              <a:rPr lang="en-US" sz="4400" dirty="0"/>
              <a:t>who attempted to replicate </a:t>
            </a:r>
          </a:p>
          <a:p>
            <a:pPr algn="ctr"/>
            <a:r>
              <a:rPr lang="en-US" sz="4400" dirty="0"/>
              <a:t>another scientist's experiment </a:t>
            </a:r>
          </a:p>
          <a:p>
            <a:pPr algn="ctr"/>
            <a:r>
              <a:rPr lang="en-US" sz="4400" b="1" dirty="0"/>
              <a:t>were unsuccessful.</a:t>
            </a:r>
          </a:p>
        </p:txBody>
      </p:sp>
    </p:spTree>
    <p:extLst>
      <p:ext uri="{BB962C8B-B14F-4D97-AF65-F5344CB8AC3E}">
        <p14:creationId xmlns:p14="http://schemas.microsoft.com/office/powerpoint/2010/main" val="2125235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E43E-098E-BD31-5624-37E42A212B7B}"/>
              </a:ext>
            </a:extLst>
          </p:cNvPr>
          <p:cNvSpPr>
            <a:spLocks noGrp="1"/>
          </p:cNvSpPr>
          <p:nvPr>
            <p:ph type="title"/>
          </p:nvPr>
        </p:nvSpPr>
        <p:spPr/>
        <p:txBody>
          <a:bodyPr/>
          <a:lstStyle/>
          <a:p>
            <a:r>
              <a:rPr lang="en-US" dirty="0"/>
              <a:t>What is reproducible science?</a:t>
            </a:r>
          </a:p>
        </p:txBody>
      </p:sp>
      <p:sp>
        <p:nvSpPr>
          <p:cNvPr id="3" name="Content Placeholder 2">
            <a:extLst>
              <a:ext uri="{FF2B5EF4-FFF2-40B4-BE49-F238E27FC236}">
                <a16:creationId xmlns:a16="http://schemas.microsoft.com/office/drawing/2014/main" id="{5F526E30-C07C-0799-0844-E482A7B11028}"/>
              </a:ext>
            </a:extLst>
          </p:cNvPr>
          <p:cNvSpPr>
            <a:spLocks noGrp="1"/>
          </p:cNvSpPr>
          <p:nvPr>
            <p:ph idx="1"/>
          </p:nvPr>
        </p:nvSpPr>
        <p:spPr/>
        <p:txBody>
          <a:bodyPr>
            <a:normAutofit lnSpcReduction="10000"/>
          </a:bodyPr>
          <a:lstStyle/>
          <a:p>
            <a:r>
              <a:rPr lang="en-US" dirty="0"/>
              <a:t>Making entire scientific process transparent (as allowable;  often required by law, grants).</a:t>
            </a:r>
          </a:p>
          <a:p>
            <a:r>
              <a:rPr lang="en-US" dirty="0"/>
              <a:t>Sharing experiment, raw data, and analysis code</a:t>
            </a:r>
          </a:p>
          <a:p>
            <a:r>
              <a:rPr lang="en-US" dirty="0"/>
              <a:t>Detailed methods sections</a:t>
            </a:r>
          </a:p>
          <a:p>
            <a:r>
              <a:rPr lang="en-US" dirty="0"/>
              <a:t>Sharing stimulus sets</a:t>
            </a:r>
          </a:p>
          <a:p>
            <a:r>
              <a:rPr lang="en-US" dirty="0"/>
              <a:t>Being able to walk through a data analysis start (load raw data) to finish (manuscript analyses) in code</a:t>
            </a:r>
          </a:p>
          <a:p>
            <a:r>
              <a:rPr lang="en-US" dirty="0"/>
              <a:t>Following FAIR Principles</a:t>
            </a:r>
          </a:p>
          <a:p>
            <a:r>
              <a:rPr lang="en-US" dirty="0"/>
              <a:t>Pre-registering hypotheses and analysis plans (e.g., on OSF)</a:t>
            </a:r>
          </a:p>
        </p:txBody>
      </p:sp>
    </p:spTree>
    <p:extLst>
      <p:ext uri="{BB962C8B-B14F-4D97-AF65-F5344CB8AC3E}">
        <p14:creationId xmlns:p14="http://schemas.microsoft.com/office/powerpoint/2010/main" val="1922154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D0FC-A9AD-0FBB-890B-7CE8A567B28D}"/>
              </a:ext>
            </a:extLst>
          </p:cNvPr>
          <p:cNvSpPr>
            <a:spLocks noGrp="1"/>
          </p:cNvSpPr>
          <p:nvPr>
            <p:ph type="title"/>
          </p:nvPr>
        </p:nvSpPr>
        <p:spPr/>
        <p:txBody>
          <a:bodyPr/>
          <a:lstStyle/>
          <a:p>
            <a:r>
              <a:rPr lang="en-US" dirty="0"/>
              <a:t>Benefits of reproducible research</a:t>
            </a:r>
          </a:p>
        </p:txBody>
      </p:sp>
      <p:sp>
        <p:nvSpPr>
          <p:cNvPr id="3" name="Content Placeholder 2">
            <a:extLst>
              <a:ext uri="{FF2B5EF4-FFF2-40B4-BE49-F238E27FC236}">
                <a16:creationId xmlns:a16="http://schemas.microsoft.com/office/drawing/2014/main" id="{0FC68C35-99BD-C1D8-F6FE-957C7A8861AF}"/>
              </a:ext>
            </a:extLst>
          </p:cNvPr>
          <p:cNvSpPr>
            <a:spLocks noGrp="1"/>
          </p:cNvSpPr>
          <p:nvPr>
            <p:ph idx="1"/>
          </p:nvPr>
        </p:nvSpPr>
        <p:spPr>
          <a:xfrm>
            <a:off x="838200" y="1825625"/>
            <a:ext cx="10515600" cy="3587623"/>
          </a:xfrm>
        </p:spPr>
        <p:txBody>
          <a:bodyPr>
            <a:normAutofit/>
          </a:bodyPr>
          <a:lstStyle/>
          <a:p>
            <a:pPr>
              <a:lnSpc>
                <a:spcPct val="110000"/>
              </a:lnSpc>
            </a:pPr>
            <a:r>
              <a:rPr lang="en-US" dirty="0"/>
              <a:t>Increased likelihood that the research will be correct</a:t>
            </a:r>
          </a:p>
          <a:p>
            <a:pPr>
              <a:lnSpc>
                <a:spcPct val="110000"/>
              </a:lnSpc>
            </a:pPr>
            <a:r>
              <a:rPr lang="en-US" dirty="0"/>
              <a:t>Reproducibility makes it easier to check the research</a:t>
            </a:r>
          </a:p>
          <a:p>
            <a:pPr>
              <a:lnSpc>
                <a:spcPct val="110000"/>
              </a:lnSpc>
            </a:pPr>
            <a:r>
              <a:rPr lang="en-US" dirty="0"/>
              <a:t>It is easier to reproduce the research independently</a:t>
            </a:r>
          </a:p>
          <a:p>
            <a:pPr>
              <a:lnSpc>
                <a:spcPct val="110000"/>
              </a:lnSpc>
            </a:pPr>
            <a:r>
              <a:rPr lang="en-US" dirty="0"/>
              <a:t>Easier to extend the research</a:t>
            </a:r>
          </a:p>
          <a:p>
            <a:pPr>
              <a:lnSpc>
                <a:spcPct val="110000"/>
              </a:lnSpc>
            </a:pPr>
            <a:r>
              <a:rPr lang="en-US" dirty="0"/>
              <a:t>Reusable code and instruction resulting in increased efficiencies</a:t>
            </a:r>
          </a:p>
        </p:txBody>
      </p:sp>
      <p:sp>
        <p:nvSpPr>
          <p:cNvPr id="5" name="TextBox 4">
            <a:extLst>
              <a:ext uri="{FF2B5EF4-FFF2-40B4-BE49-F238E27FC236}">
                <a16:creationId xmlns:a16="http://schemas.microsoft.com/office/drawing/2014/main" id="{D485B5F3-0930-446D-EFAB-23AA13DEBD51}"/>
              </a:ext>
            </a:extLst>
          </p:cNvPr>
          <p:cNvSpPr txBox="1"/>
          <p:nvPr/>
        </p:nvSpPr>
        <p:spPr>
          <a:xfrm>
            <a:off x="838200" y="5515094"/>
            <a:ext cx="9854184" cy="369332"/>
          </a:xfrm>
          <a:prstGeom prst="rect">
            <a:avLst/>
          </a:prstGeom>
          <a:noFill/>
        </p:spPr>
        <p:txBody>
          <a:bodyPr wrap="square">
            <a:spAutoFit/>
          </a:bodyPr>
          <a:lstStyle/>
          <a:p>
            <a:r>
              <a:rPr lang="en-US" dirty="0">
                <a:hlinkClick r:id="rId2"/>
              </a:rPr>
              <a:t>https://www.displayr.com/what-is-reproducible-research</a:t>
            </a:r>
            <a:r>
              <a:rPr lang="en-US" dirty="0"/>
              <a:t> </a:t>
            </a:r>
          </a:p>
        </p:txBody>
      </p:sp>
    </p:spTree>
    <p:extLst>
      <p:ext uri="{BB962C8B-B14F-4D97-AF65-F5344CB8AC3E}">
        <p14:creationId xmlns:p14="http://schemas.microsoft.com/office/powerpoint/2010/main" val="24828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3980-C758-F089-1751-5DEC6BD46CC5}"/>
              </a:ext>
            </a:extLst>
          </p:cNvPr>
          <p:cNvSpPr>
            <a:spLocks noGrp="1"/>
          </p:cNvSpPr>
          <p:nvPr>
            <p:ph type="title"/>
          </p:nvPr>
        </p:nvSpPr>
        <p:spPr/>
        <p:txBody>
          <a:bodyPr/>
          <a:lstStyle/>
          <a:p>
            <a:r>
              <a:rPr lang="en-US" dirty="0"/>
              <a:t>Reproducible versus replicable</a:t>
            </a:r>
          </a:p>
        </p:txBody>
      </p:sp>
      <p:sp>
        <p:nvSpPr>
          <p:cNvPr id="3" name="Content Placeholder 2">
            <a:extLst>
              <a:ext uri="{FF2B5EF4-FFF2-40B4-BE49-F238E27FC236}">
                <a16:creationId xmlns:a16="http://schemas.microsoft.com/office/drawing/2014/main" id="{48E8D97C-88AC-670A-ABCD-323507EA0107}"/>
              </a:ext>
            </a:extLst>
          </p:cNvPr>
          <p:cNvSpPr>
            <a:spLocks noGrp="1"/>
          </p:cNvSpPr>
          <p:nvPr>
            <p:ph idx="1"/>
          </p:nvPr>
        </p:nvSpPr>
        <p:spPr/>
        <p:txBody>
          <a:bodyPr>
            <a:normAutofit/>
          </a:bodyPr>
          <a:lstStyle/>
          <a:p>
            <a:r>
              <a:rPr lang="en-US" sz="3200" b="1" dirty="0">
                <a:cs typeface="Arial" panose="020B0604020202020204" pitchFamily="34" charset="0"/>
              </a:rPr>
              <a:t>Reproducible: </a:t>
            </a:r>
            <a:r>
              <a:rPr lang="en-US" sz="3200" dirty="0">
                <a:cs typeface="Arial" panose="020B0604020202020204" pitchFamily="34" charset="0"/>
              </a:rPr>
              <a:t>when the exact results can be reproduced if given access to the original data, software, or code</a:t>
            </a:r>
          </a:p>
          <a:p>
            <a:endParaRPr lang="en-US" sz="3200" dirty="0">
              <a:cs typeface="Arial" panose="020B0604020202020204" pitchFamily="34" charset="0"/>
            </a:endParaRPr>
          </a:p>
          <a:p>
            <a:r>
              <a:rPr lang="en-US" sz="3200" b="1" dirty="0">
                <a:cs typeface="Arial" panose="020B0604020202020204" pitchFamily="34" charset="0"/>
              </a:rPr>
              <a:t>Replicable: </a:t>
            </a:r>
            <a:r>
              <a:rPr lang="en-US" sz="3200" dirty="0">
                <a:cs typeface="Arial" panose="020B0604020202020204" pitchFamily="34" charset="0"/>
              </a:rPr>
              <a:t>research results can be reproduced by independent researchers using different methods</a:t>
            </a:r>
            <a:r>
              <a:rPr lang="en-US" sz="3200" i="1" dirty="0">
                <a:cs typeface="Arial" panose="020B0604020202020204" pitchFamily="34" charset="0"/>
              </a:rPr>
              <a:t>.</a:t>
            </a:r>
            <a:endParaRPr lang="en-US" sz="3200" dirty="0">
              <a:cs typeface="Arial" panose="020B0604020202020204" pitchFamily="34" charset="0"/>
            </a:endParaRPr>
          </a:p>
        </p:txBody>
      </p:sp>
    </p:spTree>
    <p:extLst>
      <p:ext uri="{BB962C8B-B14F-4D97-AF65-F5344CB8AC3E}">
        <p14:creationId xmlns:p14="http://schemas.microsoft.com/office/powerpoint/2010/main" val="1186661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9CB97-67BF-2B36-268E-A6AE567857AF}"/>
              </a:ext>
            </a:extLst>
          </p:cNvPr>
          <p:cNvSpPr>
            <a:spLocks noGrp="1"/>
          </p:cNvSpPr>
          <p:nvPr>
            <p:ph type="title"/>
          </p:nvPr>
        </p:nvSpPr>
        <p:spPr/>
        <p:txBody>
          <a:bodyPr/>
          <a:lstStyle/>
          <a:p>
            <a:r>
              <a:rPr lang="en-US" dirty="0"/>
              <a:t>Improving Usability of Reproducible Research</a:t>
            </a:r>
          </a:p>
        </p:txBody>
      </p:sp>
      <p:pic>
        <p:nvPicPr>
          <p:cNvPr id="4" name="Content Placeholder 3">
            <a:extLst>
              <a:ext uri="{FF2B5EF4-FFF2-40B4-BE49-F238E27FC236}">
                <a16:creationId xmlns:a16="http://schemas.microsoft.com/office/drawing/2014/main" id="{4AD94A44-5194-8AC8-E296-4BC22FD5DAC5}"/>
              </a:ext>
            </a:extLst>
          </p:cNvPr>
          <p:cNvPicPr>
            <a:picLocks noGrp="1" noChangeAspect="1"/>
          </p:cNvPicPr>
          <p:nvPr>
            <p:ph idx="1"/>
          </p:nvPr>
        </p:nvPicPr>
        <p:blipFill>
          <a:blip r:embed="rId3"/>
          <a:stretch>
            <a:fillRect/>
          </a:stretch>
        </p:blipFill>
        <p:spPr>
          <a:xfrm>
            <a:off x="4056537" y="1825625"/>
            <a:ext cx="7622183" cy="4667250"/>
          </a:xfrm>
          <a:prstGeom prst="rect">
            <a:avLst/>
          </a:prstGeom>
        </p:spPr>
      </p:pic>
      <p:sp>
        <p:nvSpPr>
          <p:cNvPr id="5" name="Content Placeholder 2">
            <a:extLst>
              <a:ext uri="{FF2B5EF4-FFF2-40B4-BE49-F238E27FC236}">
                <a16:creationId xmlns:a16="http://schemas.microsoft.com/office/drawing/2014/main" id="{914C7F73-07C3-4E2D-F264-6D6B1DD538E5}"/>
              </a:ext>
            </a:extLst>
          </p:cNvPr>
          <p:cNvSpPr txBox="1">
            <a:spLocks/>
          </p:cNvSpPr>
          <p:nvPr/>
        </p:nvSpPr>
        <p:spPr>
          <a:xfrm>
            <a:off x="838200" y="1825625"/>
            <a:ext cx="30673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Arial" panose="020B0604020202020204" pitchFamily="34" charset="0"/>
              </a:rPr>
              <a:t>Hundreds of reporting guidelines exist to enhance usability of research</a:t>
            </a:r>
          </a:p>
        </p:txBody>
      </p:sp>
    </p:spTree>
    <p:extLst>
      <p:ext uri="{BB962C8B-B14F-4D97-AF65-F5344CB8AC3E}">
        <p14:creationId xmlns:p14="http://schemas.microsoft.com/office/powerpoint/2010/main" val="1813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Reproducible &amp; FAIR Data Workflows</a:t>
            </a:r>
          </a:p>
        </p:txBody>
      </p:sp>
    </p:spTree>
    <p:extLst>
      <p:ext uri="{BB962C8B-B14F-4D97-AF65-F5344CB8AC3E}">
        <p14:creationId xmlns:p14="http://schemas.microsoft.com/office/powerpoint/2010/main" val="1847244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lustrations from the Openscapes blog Tidy Data for reproducibility, efficiency, and collaboration by Julia Lowndes and Allison Horst">
            <a:extLst>
              <a:ext uri="{FF2B5EF4-FFF2-40B4-BE49-F238E27FC236}">
                <a16:creationId xmlns:a16="http://schemas.microsoft.com/office/drawing/2014/main" id="{F863080F-0A9B-3A75-A3CF-CA976A8A0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16" y="182216"/>
            <a:ext cx="11646568" cy="64935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8B3304-C9E4-D4B7-BB28-67ED3A0475D7}"/>
              </a:ext>
            </a:extLst>
          </p:cNvPr>
          <p:cNvSpPr/>
          <p:nvPr/>
        </p:nvSpPr>
        <p:spPr>
          <a:xfrm>
            <a:off x="5419023" y="182216"/>
            <a:ext cx="6660682" cy="6493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630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2CBB-F3D7-4001-93A2-73BF5BC97C27}"/>
              </a:ext>
            </a:extLst>
          </p:cNvPr>
          <p:cNvSpPr>
            <a:spLocks noGrp="1"/>
          </p:cNvSpPr>
          <p:nvPr>
            <p:ph type="title"/>
          </p:nvPr>
        </p:nvSpPr>
        <p:spPr/>
        <p:txBody>
          <a:bodyPr/>
          <a:lstStyle/>
          <a:p>
            <a:r>
              <a:rPr lang="en-US" dirty="0">
                <a:cs typeface="Arial"/>
              </a:rPr>
              <a:t>Reproducible Workflows</a:t>
            </a:r>
            <a:endParaRPr lang="en-US" dirty="0"/>
          </a:p>
        </p:txBody>
      </p:sp>
      <p:pic>
        <p:nvPicPr>
          <p:cNvPr id="5" name="Picture 5" descr="Qr code&#10;&#10;Description automatically generated">
            <a:extLst>
              <a:ext uri="{FF2B5EF4-FFF2-40B4-BE49-F238E27FC236}">
                <a16:creationId xmlns:a16="http://schemas.microsoft.com/office/drawing/2014/main" id="{C9FAAA51-93DC-4FEA-9264-EA4BCDFAE4E8}"/>
              </a:ext>
            </a:extLst>
          </p:cNvPr>
          <p:cNvPicPr>
            <a:picLocks noGrp="1" noChangeAspect="1"/>
          </p:cNvPicPr>
          <p:nvPr>
            <p:ph idx="1"/>
          </p:nvPr>
        </p:nvPicPr>
        <p:blipFill>
          <a:blip r:embed="rId2"/>
          <a:stretch>
            <a:fillRect/>
          </a:stretch>
        </p:blipFill>
        <p:spPr>
          <a:xfrm>
            <a:off x="7968225" y="2137352"/>
            <a:ext cx="2368869" cy="3147725"/>
          </a:xfrm>
        </p:spPr>
      </p:pic>
      <p:sp>
        <p:nvSpPr>
          <p:cNvPr id="4" name="TextBox 3">
            <a:extLst>
              <a:ext uri="{FF2B5EF4-FFF2-40B4-BE49-F238E27FC236}">
                <a16:creationId xmlns:a16="http://schemas.microsoft.com/office/drawing/2014/main" id="{9EF9B174-2839-4AC6-9F25-5FB3D9806EA3}"/>
              </a:ext>
            </a:extLst>
          </p:cNvPr>
          <p:cNvSpPr txBox="1"/>
          <p:nvPr/>
        </p:nvSpPr>
        <p:spPr>
          <a:xfrm>
            <a:off x="5998464" y="5420014"/>
            <a:ext cx="60002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dirty="0"/>
              <a:t>https://</a:t>
            </a:r>
            <a:r>
              <a:rPr lang="en-US" i="1" dirty="0" err="1"/>
              <a:t>monashdatafluency.github.io</a:t>
            </a:r>
            <a:r>
              <a:rPr lang="en-US" i="1" dirty="0"/>
              <a:t>/r-rep-res/</a:t>
            </a:r>
          </a:p>
        </p:txBody>
      </p:sp>
      <p:sp>
        <p:nvSpPr>
          <p:cNvPr id="7" name="Content Placeholder 2">
            <a:extLst>
              <a:ext uri="{FF2B5EF4-FFF2-40B4-BE49-F238E27FC236}">
                <a16:creationId xmlns:a16="http://schemas.microsoft.com/office/drawing/2014/main" id="{514C9E9A-F43A-4768-9113-B29D7AEA233E}"/>
              </a:ext>
            </a:extLst>
          </p:cNvPr>
          <p:cNvSpPr txBox="1">
            <a:spLocks/>
          </p:cNvSpPr>
          <p:nvPr/>
        </p:nvSpPr>
        <p:spPr>
          <a:xfrm>
            <a:off x="838200" y="1825625"/>
            <a:ext cx="5683828"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Char char="•"/>
            </a:pPr>
            <a:r>
              <a:rPr lang="en-US" dirty="0">
                <a:cs typeface="Arial" panose="020B0604020202020204"/>
              </a:rPr>
              <a:t>Documented, code-based approach to pre-processing and analytics</a:t>
            </a:r>
            <a:endParaRPr lang="en-US" dirty="0"/>
          </a:p>
          <a:p>
            <a:pPr lvl="1">
              <a:buFont typeface="+mj-lt"/>
              <a:buChar char="•"/>
            </a:pPr>
            <a:r>
              <a:rPr lang="en-US" dirty="0">
                <a:cs typeface="Arial" panose="020B0604020202020204"/>
              </a:rPr>
              <a:t>R (</a:t>
            </a:r>
            <a:r>
              <a:rPr lang="en-US" dirty="0" err="1">
                <a:cs typeface="Arial" panose="020B0604020202020204"/>
              </a:rPr>
              <a:t>RMarkdown</a:t>
            </a:r>
            <a:r>
              <a:rPr lang="en-US" dirty="0">
                <a:cs typeface="Arial" panose="020B0604020202020204"/>
              </a:rPr>
              <a:t>), Python (</a:t>
            </a:r>
            <a:r>
              <a:rPr lang="en-US" dirty="0" err="1">
                <a:cs typeface="Arial" panose="020B0604020202020204"/>
              </a:rPr>
              <a:t>Jupyter</a:t>
            </a:r>
            <a:r>
              <a:rPr lang="en-US" dirty="0">
                <a:cs typeface="Arial" panose="020B0604020202020204"/>
              </a:rPr>
              <a:t> notebooks)</a:t>
            </a:r>
          </a:p>
          <a:p>
            <a:pPr>
              <a:buFont typeface="+mj-lt"/>
              <a:buChar char="•"/>
            </a:pPr>
            <a:endParaRPr lang="en-US" dirty="0">
              <a:cs typeface="Arial" panose="020B0604020202020204"/>
            </a:endParaRPr>
          </a:p>
          <a:p>
            <a:pPr>
              <a:buFont typeface="+mj-lt"/>
              <a:buChar char="•"/>
            </a:pPr>
            <a:r>
              <a:rPr lang="en-US" dirty="0">
                <a:cs typeface="Arial" panose="020B0604020202020204"/>
              </a:rPr>
              <a:t>File versioning with clear changelogs</a:t>
            </a:r>
          </a:p>
          <a:p>
            <a:pPr lvl="1">
              <a:buFont typeface="+mj-lt"/>
              <a:buChar char="•"/>
            </a:pPr>
            <a:r>
              <a:rPr lang="en-US" dirty="0">
                <a:cs typeface="Arial" panose="020B0604020202020204"/>
              </a:rPr>
              <a:t>Git and </a:t>
            </a:r>
            <a:r>
              <a:rPr lang="en-US" dirty="0" err="1">
                <a:cs typeface="Arial" panose="020B0604020202020204"/>
              </a:rPr>
              <a:t>Github</a:t>
            </a:r>
            <a:endParaRPr lang="en-US">
              <a:cs typeface="Arial" panose="020B0604020202020204"/>
            </a:endParaRPr>
          </a:p>
          <a:p>
            <a:pPr>
              <a:buFont typeface="+mj-lt"/>
              <a:buChar char="•"/>
            </a:pPr>
            <a:endParaRPr lang="en-US" dirty="0">
              <a:cs typeface="Arial" panose="020B0604020202020204"/>
            </a:endParaRPr>
          </a:p>
        </p:txBody>
      </p:sp>
    </p:spTree>
    <p:extLst>
      <p:ext uri="{BB962C8B-B14F-4D97-AF65-F5344CB8AC3E}">
        <p14:creationId xmlns:p14="http://schemas.microsoft.com/office/powerpoint/2010/main" val="3150673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00C05-78B6-B58F-36BE-A949CCD9B4E2}"/>
              </a:ext>
            </a:extLst>
          </p:cNvPr>
          <p:cNvSpPr>
            <a:spLocks noGrp="1"/>
          </p:cNvSpPr>
          <p:nvPr>
            <p:ph type="title"/>
          </p:nvPr>
        </p:nvSpPr>
        <p:spPr>
          <a:xfrm>
            <a:off x="838200" y="300440"/>
            <a:ext cx="10515600" cy="1031095"/>
          </a:xfrm>
        </p:spPr>
        <p:txBody>
          <a:bodyPr/>
          <a:lstStyle/>
          <a:p>
            <a:pPr algn="ctr"/>
            <a:r>
              <a:rPr lang="en-US" b="1" dirty="0"/>
              <a:t>FAIR Principles</a:t>
            </a:r>
          </a:p>
        </p:txBody>
      </p:sp>
      <p:sp>
        <p:nvSpPr>
          <p:cNvPr id="3" name="Content Placeholder 2">
            <a:extLst>
              <a:ext uri="{FF2B5EF4-FFF2-40B4-BE49-F238E27FC236}">
                <a16:creationId xmlns:a16="http://schemas.microsoft.com/office/drawing/2014/main" id="{B1AA9425-BCB4-0246-F69E-207F9DDE8E0B}"/>
              </a:ext>
            </a:extLst>
          </p:cNvPr>
          <p:cNvSpPr>
            <a:spLocks noGrp="1"/>
          </p:cNvSpPr>
          <p:nvPr>
            <p:ph idx="1"/>
          </p:nvPr>
        </p:nvSpPr>
        <p:spPr>
          <a:xfrm>
            <a:off x="1348353" y="1567733"/>
            <a:ext cx="10197883" cy="4667250"/>
          </a:xfrm>
        </p:spPr>
        <p:txBody>
          <a:bodyPr>
            <a:normAutofit fontScale="70000" lnSpcReduction="20000"/>
          </a:bodyPr>
          <a:lstStyle/>
          <a:p>
            <a:pPr marL="0" indent="0">
              <a:lnSpc>
                <a:spcPct val="120000"/>
              </a:lnSpc>
              <a:buNone/>
            </a:pPr>
            <a:r>
              <a:rPr lang="en-US" sz="2400" b="1" dirty="0"/>
              <a:t>Findable: </a:t>
            </a:r>
            <a:r>
              <a:rPr lang="en-US" sz="2400" dirty="0"/>
              <a:t>"The first step in (re)using data is to find them. Metadata and data should be easy to find for both humans and computers. Machine-readable metadata are essential for automatic discovery of datasets and services”</a:t>
            </a:r>
          </a:p>
          <a:p>
            <a:pPr marL="0" indent="0">
              <a:lnSpc>
                <a:spcPct val="120000"/>
              </a:lnSpc>
              <a:buNone/>
            </a:pPr>
            <a:endParaRPr lang="en-US" sz="2400" dirty="0"/>
          </a:p>
          <a:p>
            <a:pPr marL="0" indent="0">
              <a:lnSpc>
                <a:spcPct val="120000"/>
              </a:lnSpc>
              <a:buNone/>
            </a:pPr>
            <a:r>
              <a:rPr lang="en-US" sz="2400" b="1" dirty="0"/>
              <a:t>Accessible: </a:t>
            </a:r>
            <a:r>
              <a:rPr lang="en-US" sz="2400" dirty="0"/>
              <a:t>"Once the user finds the required data, she/he/they need to know how they can be accessed, possibly including authentication and </a:t>
            </a:r>
            <a:r>
              <a:rPr lang="en-US" sz="2400" dirty="0" err="1"/>
              <a:t>authorisation</a:t>
            </a:r>
            <a:r>
              <a:rPr lang="en-US" sz="2400" dirty="0"/>
              <a:t>.”</a:t>
            </a:r>
          </a:p>
          <a:p>
            <a:pPr>
              <a:lnSpc>
                <a:spcPct val="120000"/>
              </a:lnSpc>
            </a:pPr>
            <a:endParaRPr lang="en-US" sz="2400" dirty="0"/>
          </a:p>
          <a:p>
            <a:pPr marL="0" indent="0">
              <a:lnSpc>
                <a:spcPct val="120000"/>
              </a:lnSpc>
              <a:buNone/>
            </a:pPr>
            <a:r>
              <a:rPr lang="en-US" sz="2400" b="1" dirty="0"/>
              <a:t>Interoperable: </a:t>
            </a:r>
            <a:r>
              <a:rPr lang="en-US" sz="2400" dirty="0"/>
              <a:t>"The data usually need to be integrated with other data. In addition, the data need to interoperate with applications or workflows for analysis, storage, and processing.”</a:t>
            </a:r>
          </a:p>
          <a:p>
            <a:pPr marL="0" indent="0">
              <a:lnSpc>
                <a:spcPct val="120000"/>
              </a:lnSpc>
              <a:buNone/>
            </a:pPr>
            <a:endParaRPr lang="en-US" sz="2400" b="1" dirty="0"/>
          </a:p>
          <a:p>
            <a:pPr marL="0" indent="0">
              <a:lnSpc>
                <a:spcPct val="120000"/>
              </a:lnSpc>
              <a:buNone/>
            </a:pPr>
            <a:r>
              <a:rPr lang="en-US" sz="2400" b="1" dirty="0"/>
              <a:t>Reusable: </a:t>
            </a:r>
            <a:r>
              <a:rPr lang="en-US" sz="2400" dirty="0"/>
              <a:t>"The ultimate goal of FAIR is to </a:t>
            </a:r>
            <a:r>
              <a:rPr lang="en-US" sz="2400" dirty="0" err="1"/>
              <a:t>optimise</a:t>
            </a:r>
            <a:r>
              <a:rPr lang="en-US" sz="2400" dirty="0"/>
              <a:t> the reuse of data. To achieve this, metadata and data should be well-described so that they can be replicated and/or combined in different settings."</a:t>
            </a:r>
          </a:p>
        </p:txBody>
      </p:sp>
      <p:sp>
        <p:nvSpPr>
          <p:cNvPr id="4" name="Oval 3">
            <a:extLst>
              <a:ext uri="{FF2B5EF4-FFF2-40B4-BE49-F238E27FC236}">
                <a16:creationId xmlns:a16="http://schemas.microsoft.com/office/drawing/2014/main" id="{873156DA-1693-B2E6-9395-2C3D1FCB4747}"/>
              </a:ext>
            </a:extLst>
          </p:cNvPr>
          <p:cNvSpPr/>
          <p:nvPr/>
        </p:nvSpPr>
        <p:spPr>
          <a:xfrm>
            <a:off x="466240" y="1536417"/>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t>
            </a:r>
          </a:p>
        </p:txBody>
      </p:sp>
      <p:sp>
        <p:nvSpPr>
          <p:cNvPr id="5" name="Oval 4">
            <a:extLst>
              <a:ext uri="{FF2B5EF4-FFF2-40B4-BE49-F238E27FC236}">
                <a16:creationId xmlns:a16="http://schemas.microsoft.com/office/drawing/2014/main" id="{B899FF76-F079-8DC5-AB9A-F9F33D0AF233}"/>
              </a:ext>
            </a:extLst>
          </p:cNvPr>
          <p:cNvSpPr/>
          <p:nvPr/>
        </p:nvSpPr>
        <p:spPr>
          <a:xfrm>
            <a:off x="466239" y="2762572"/>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a:t>
            </a:r>
          </a:p>
        </p:txBody>
      </p:sp>
      <p:sp>
        <p:nvSpPr>
          <p:cNvPr id="6" name="Oval 5">
            <a:extLst>
              <a:ext uri="{FF2B5EF4-FFF2-40B4-BE49-F238E27FC236}">
                <a16:creationId xmlns:a16="http://schemas.microsoft.com/office/drawing/2014/main" id="{5726128E-BFFE-4766-02EA-8EC50CE339DD}"/>
              </a:ext>
            </a:extLst>
          </p:cNvPr>
          <p:cNvSpPr/>
          <p:nvPr/>
        </p:nvSpPr>
        <p:spPr>
          <a:xfrm>
            <a:off x="458490" y="3905735"/>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a:t>
            </a:r>
          </a:p>
        </p:txBody>
      </p:sp>
      <p:sp>
        <p:nvSpPr>
          <p:cNvPr id="7" name="Oval 6">
            <a:extLst>
              <a:ext uri="{FF2B5EF4-FFF2-40B4-BE49-F238E27FC236}">
                <a16:creationId xmlns:a16="http://schemas.microsoft.com/office/drawing/2014/main" id="{507F3D63-4252-8ADC-8112-E92D55BBF828}"/>
              </a:ext>
            </a:extLst>
          </p:cNvPr>
          <p:cNvSpPr/>
          <p:nvPr/>
        </p:nvSpPr>
        <p:spPr>
          <a:xfrm>
            <a:off x="466239" y="5131890"/>
            <a:ext cx="743919" cy="743919"/>
          </a:xfrm>
          <a:prstGeom prst="ellipse">
            <a:avLst/>
          </a:prstGeom>
          <a:solidFill>
            <a:srgbClr val="6BD9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0" name="TextBox 9">
            <a:extLst>
              <a:ext uri="{FF2B5EF4-FFF2-40B4-BE49-F238E27FC236}">
                <a16:creationId xmlns:a16="http://schemas.microsoft.com/office/drawing/2014/main" id="{A58A28B5-48AF-7845-79AD-173EBCC6418C}"/>
              </a:ext>
            </a:extLst>
          </p:cNvPr>
          <p:cNvSpPr txBox="1"/>
          <p:nvPr/>
        </p:nvSpPr>
        <p:spPr>
          <a:xfrm>
            <a:off x="3503262" y="6372894"/>
            <a:ext cx="5888063" cy="369332"/>
          </a:xfrm>
          <a:prstGeom prst="rect">
            <a:avLst/>
          </a:prstGeom>
          <a:noFill/>
        </p:spPr>
        <p:txBody>
          <a:bodyPr wrap="square">
            <a:spAutoFit/>
          </a:bodyPr>
          <a:lstStyle/>
          <a:p>
            <a:pPr algn="ctr"/>
            <a:r>
              <a:rPr lang="en-US" sz="1800" dirty="0">
                <a:hlinkClick r:id="rId3"/>
              </a:rPr>
              <a:t>https://www.go-fair.org/fair-principles</a:t>
            </a:r>
            <a:r>
              <a:rPr lang="en-US" sz="1800" dirty="0"/>
              <a:t> </a:t>
            </a:r>
            <a:endParaRPr lang="en-US" dirty="0"/>
          </a:p>
        </p:txBody>
      </p:sp>
    </p:spTree>
    <p:extLst>
      <p:ext uri="{BB962C8B-B14F-4D97-AF65-F5344CB8AC3E}">
        <p14:creationId xmlns:p14="http://schemas.microsoft.com/office/powerpoint/2010/main" val="237878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Tools Supporting </a:t>
            </a:r>
          </a:p>
          <a:p>
            <a:pPr algn="ctr"/>
            <a:r>
              <a:rPr lang="en-US" sz="4800" b="1" dirty="0">
                <a:solidFill>
                  <a:schemeClr val="tx1"/>
                </a:solidFill>
              </a:rPr>
              <a:t>Reproducible Science</a:t>
            </a:r>
          </a:p>
        </p:txBody>
      </p:sp>
    </p:spTree>
    <p:extLst>
      <p:ext uri="{BB962C8B-B14F-4D97-AF65-F5344CB8AC3E}">
        <p14:creationId xmlns:p14="http://schemas.microsoft.com/office/powerpoint/2010/main" val="3492110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pic>
        <p:nvPicPr>
          <p:cNvPr id="7" name="Picture 6" descr="A picture containing window, floor, indoor&#10;&#10;Description automatically generated">
            <a:extLst>
              <a:ext uri="{FF2B5EF4-FFF2-40B4-BE49-F238E27FC236}">
                <a16:creationId xmlns:a16="http://schemas.microsoft.com/office/drawing/2014/main" id="{804232B7-F8BC-660A-A19F-DBA1D135153B}"/>
              </a:ext>
            </a:extLst>
          </p:cNvPr>
          <p:cNvPicPr>
            <a:picLocks noChangeAspect="1"/>
          </p:cNvPicPr>
          <p:nvPr/>
        </p:nvPicPr>
        <p:blipFill>
          <a:blip r:embed="rId3"/>
          <a:stretch>
            <a:fillRect/>
          </a:stretch>
        </p:blipFill>
        <p:spPr>
          <a:xfrm>
            <a:off x="5456467" y="0"/>
            <a:ext cx="7065168" cy="7065168"/>
          </a:xfrm>
          <a:prstGeom prst="rect">
            <a:avLst/>
          </a:prstGeom>
        </p:spPr>
      </p:pic>
      <p:sp>
        <p:nvSpPr>
          <p:cNvPr id="6" name="Rectangle 5">
            <a:extLst>
              <a:ext uri="{FF2B5EF4-FFF2-40B4-BE49-F238E27FC236}">
                <a16:creationId xmlns:a16="http://schemas.microsoft.com/office/drawing/2014/main" id="{686DCF4A-D7BD-DB4F-AB00-1AA65DC1688D}"/>
              </a:ext>
            </a:extLst>
          </p:cNvPr>
          <p:cNvSpPr/>
          <p:nvPr/>
        </p:nvSpPr>
        <p:spPr>
          <a:xfrm>
            <a:off x="0" y="0"/>
            <a:ext cx="5997786"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endParaRPr>
          </a:p>
        </p:txBody>
      </p:sp>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97436"/>
            <a:ext cx="5280221" cy="2705213"/>
          </a:xfrm>
        </p:spPr>
        <p:txBody>
          <a:bodyPr anchor="ctr">
            <a:normAutofit/>
          </a:bodyPr>
          <a:lstStyle/>
          <a:p>
            <a:pPr algn="l">
              <a:lnSpc>
                <a:spcPct val="100000"/>
              </a:lnSpc>
            </a:pPr>
            <a:r>
              <a:rPr lang="en-US" sz="4800" b="1" dirty="0">
                <a:cs typeface="Arial"/>
              </a:rPr>
              <a:t>Introduction</a:t>
            </a:r>
            <a:br>
              <a:rPr lang="en-US" sz="4800" b="1" dirty="0">
                <a:cs typeface="Arial" panose="020B0604020202020204" pitchFamily="34" charset="0"/>
              </a:rPr>
            </a:br>
            <a:r>
              <a:rPr lang="en-US" sz="4800" b="1" dirty="0">
                <a:cs typeface="Arial" panose="020B0604020202020204" pitchFamily="34" charset="0"/>
              </a:rPr>
              <a:t>to </a:t>
            </a:r>
            <a:r>
              <a:rPr lang="en-US" sz="4800" b="1" dirty="0">
                <a:cs typeface="Arial"/>
              </a:rPr>
              <a:t>Reproducible Science</a:t>
            </a:r>
            <a:endParaRPr lang="en-US" sz="4800" i="1" dirty="0">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750223"/>
            <a:ext cx="4858074" cy="369332"/>
          </a:xfrm>
        </p:spPr>
        <p:txBody>
          <a:bodyPr>
            <a:normAutofit fontScale="92500" lnSpcReduction="10000"/>
          </a:bodyPr>
          <a:lstStyle/>
          <a:p>
            <a:pPr algn="l"/>
            <a:r>
              <a:rPr lang="en-US" dirty="0">
                <a:latin typeface="+mj-lt"/>
                <a:cs typeface="Arial" panose="020B0604020202020204" pitchFamily="34" charset="0"/>
              </a:rPr>
              <a:t>Nelson Roque, PhD</a:t>
            </a:r>
          </a:p>
        </p:txBody>
      </p:sp>
      <p:grpSp>
        <p:nvGrpSpPr>
          <p:cNvPr id="13" name="Group 12">
            <a:extLst>
              <a:ext uri="{FF2B5EF4-FFF2-40B4-BE49-F238E27FC236}">
                <a16:creationId xmlns:a16="http://schemas.microsoft.com/office/drawing/2014/main" id="{FEC58E0B-BCC0-82D3-918A-BEF5E287A659}"/>
              </a:ext>
            </a:extLst>
          </p:cNvPr>
          <p:cNvGrpSpPr/>
          <p:nvPr/>
        </p:nvGrpSpPr>
        <p:grpSpPr>
          <a:xfrm>
            <a:off x="737625" y="4749755"/>
            <a:ext cx="4388596" cy="1644015"/>
            <a:chOff x="737625" y="4237698"/>
            <a:chExt cx="4388596" cy="1644015"/>
          </a:xfrm>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1200329"/>
            </a:xfrm>
            <a:prstGeom prst="rect">
              <a:avLst/>
            </a:prstGeom>
            <a:noFill/>
          </p:spPr>
          <p:txBody>
            <a:bodyPr wrap="square" rtlCol="0">
              <a:spAutoFit/>
            </a:bodyPr>
            <a:lstStyle/>
            <a:p>
              <a:r>
                <a:rPr lang="en-US" b="1" dirty="0">
                  <a:latin typeface="+mj-lt"/>
                  <a:cs typeface="Arial" panose="020B0604020202020204" pitchFamily="34" charset="0"/>
                </a:rPr>
                <a:t>Scan for </a:t>
              </a:r>
            </a:p>
            <a:p>
              <a:r>
                <a:rPr lang="en-US" b="1" dirty="0">
                  <a:latin typeface="+mj-lt"/>
                  <a:cs typeface="Arial" panose="020B0604020202020204" pitchFamily="34" charset="0"/>
                </a:rPr>
                <a:t>Slides &amp; Code available on GitHub</a:t>
              </a:r>
            </a:p>
          </p:txBody>
        </p:sp>
        <p:pic>
          <p:nvPicPr>
            <p:cNvPr id="16" name="Picture 15" descr="Qr code&#10;&#10;Description automatically generated">
              <a:extLst>
                <a:ext uri="{FF2B5EF4-FFF2-40B4-BE49-F238E27FC236}">
                  <a16:creationId xmlns:a16="http://schemas.microsoft.com/office/drawing/2014/main" id="{566A45F8-A023-615F-DB5C-05ED575D51E3}"/>
                </a:ext>
              </a:extLst>
            </p:cNvPr>
            <p:cNvPicPr>
              <a:picLocks noChangeAspect="1"/>
            </p:cNvPicPr>
            <p:nvPr/>
          </p:nvPicPr>
          <p:blipFill rotWithShape="1">
            <a:blip r:embed="rId4"/>
            <a:srcRect l="7859" t="7711" r="7159" b="8461"/>
            <a:stretch/>
          </p:blipFill>
          <p:spPr>
            <a:xfrm>
              <a:off x="737625" y="4237698"/>
              <a:ext cx="1666638" cy="1644015"/>
            </a:xfrm>
            <a:prstGeom prst="rect">
              <a:avLst/>
            </a:prstGeom>
          </p:spPr>
        </p:pic>
      </p:grpSp>
    </p:spTree>
    <p:extLst>
      <p:ext uri="{BB962C8B-B14F-4D97-AF65-F5344CB8AC3E}">
        <p14:creationId xmlns:p14="http://schemas.microsoft.com/office/powerpoint/2010/main" val="1704184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7C1B-6487-F581-941F-64AB931CFF43}"/>
              </a:ext>
            </a:extLst>
          </p:cNvPr>
          <p:cNvSpPr>
            <a:spLocks noGrp="1"/>
          </p:cNvSpPr>
          <p:nvPr>
            <p:ph type="title"/>
          </p:nvPr>
        </p:nvSpPr>
        <p:spPr/>
        <p:txBody>
          <a:bodyPr/>
          <a:lstStyle/>
          <a:p>
            <a:r>
              <a:rPr lang="en-US" dirty="0"/>
              <a:t>Tools Supporting </a:t>
            </a:r>
            <a:br>
              <a:rPr lang="en-US" dirty="0"/>
            </a:br>
            <a:r>
              <a:rPr lang="en-US" dirty="0"/>
              <a:t>Reproducible Science</a:t>
            </a:r>
          </a:p>
        </p:txBody>
      </p:sp>
      <p:sp>
        <p:nvSpPr>
          <p:cNvPr id="3" name="Content Placeholder 2">
            <a:extLst>
              <a:ext uri="{FF2B5EF4-FFF2-40B4-BE49-F238E27FC236}">
                <a16:creationId xmlns:a16="http://schemas.microsoft.com/office/drawing/2014/main" id="{B1C5B35C-2703-94DF-C8DE-678E785EE012}"/>
              </a:ext>
            </a:extLst>
          </p:cNvPr>
          <p:cNvSpPr>
            <a:spLocks noGrp="1"/>
          </p:cNvSpPr>
          <p:nvPr>
            <p:ph idx="1"/>
          </p:nvPr>
        </p:nvSpPr>
        <p:spPr>
          <a:xfrm>
            <a:off x="826829" y="2095913"/>
            <a:ext cx="6439553" cy="4351338"/>
          </a:xfrm>
        </p:spPr>
        <p:txBody>
          <a:bodyPr>
            <a:noAutofit/>
          </a:bodyPr>
          <a:lstStyle/>
          <a:p>
            <a:r>
              <a:rPr lang="en-US" sz="1900" b="1" dirty="0"/>
              <a:t>Reference Managers</a:t>
            </a:r>
          </a:p>
          <a:p>
            <a:r>
              <a:rPr lang="en-US" sz="1900" b="1" dirty="0"/>
              <a:t>Latex, Markdown</a:t>
            </a:r>
          </a:p>
          <a:p>
            <a:r>
              <a:rPr lang="en-US" sz="1900" b="1" dirty="0"/>
              <a:t>R, Python, Anaconda</a:t>
            </a:r>
          </a:p>
          <a:p>
            <a:r>
              <a:rPr lang="en-US" sz="1900" b="1" dirty="0" err="1"/>
              <a:t>Github</a:t>
            </a:r>
            <a:r>
              <a:rPr lang="en-US" sz="1900" dirty="0"/>
              <a:t>, </a:t>
            </a:r>
            <a:r>
              <a:rPr lang="en-US" sz="1900" dirty="0" err="1"/>
              <a:t>Github</a:t>
            </a:r>
            <a:r>
              <a:rPr lang="en-US" sz="1900" dirty="0"/>
              <a:t> Pages: </a:t>
            </a:r>
            <a:r>
              <a:rPr lang="en-US" sz="1900" dirty="0">
                <a:hlinkClick r:id="rId3"/>
              </a:rPr>
              <a:t>https://pages.github.com</a:t>
            </a:r>
            <a:r>
              <a:rPr lang="en-US" sz="1900" dirty="0"/>
              <a:t> </a:t>
            </a:r>
          </a:p>
          <a:p>
            <a:r>
              <a:rPr lang="en-US" sz="1900" dirty="0"/>
              <a:t>Docker, VMs</a:t>
            </a:r>
          </a:p>
          <a:p>
            <a:r>
              <a:rPr lang="en-US" sz="1900" dirty="0"/>
              <a:t>Infrastructure as Code (</a:t>
            </a:r>
            <a:r>
              <a:rPr lang="en-US" sz="1900" dirty="0" err="1"/>
              <a:t>IaC</a:t>
            </a:r>
            <a:r>
              <a:rPr lang="en-US" sz="1900" dirty="0"/>
              <a:t>; e.g., AWS CDK)</a:t>
            </a:r>
          </a:p>
          <a:p>
            <a:r>
              <a:rPr lang="en-US" sz="1900" dirty="0"/>
              <a:t>IDEs (e.g., Visual Studio Code)</a:t>
            </a:r>
          </a:p>
          <a:p>
            <a:r>
              <a:rPr lang="en-US" sz="1900" dirty="0"/>
              <a:t>Open Science Framework</a:t>
            </a:r>
          </a:p>
          <a:p>
            <a:r>
              <a:rPr lang="en-US" sz="1900" dirty="0"/>
              <a:t>Documentation software: </a:t>
            </a:r>
            <a:r>
              <a:rPr lang="en-US" sz="1900" dirty="0" err="1"/>
              <a:t>Docusaurus</a:t>
            </a:r>
            <a:r>
              <a:rPr lang="en-US" sz="1900" dirty="0"/>
              <a:t>, </a:t>
            </a:r>
            <a:r>
              <a:rPr lang="en-US" sz="1900" dirty="0">
                <a:hlinkClick r:id="rId4"/>
              </a:rPr>
              <a:t>https://docusaurus.io</a:t>
            </a:r>
            <a:endParaRPr lang="en-US" sz="1900" dirty="0"/>
          </a:p>
          <a:p>
            <a:r>
              <a:rPr lang="en-US" sz="1900" dirty="0"/>
              <a:t>Code-based experiment creation software: </a:t>
            </a:r>
            <a:r>
              <a:rPr lang="en-US" sz="1900" dirty="0" err="1"/>
              <a:t>Opensesame</a:t>
            </a:r>
            <a:r>
              <a:rPr lang="en-US" sz="1900" dirty="0"/>
              <a:t>, </a:t>
            </a:r>
            <a:r>
              <a:rPr lang="en-US" sz="1900" dirty="0" err="1"/>
              <a:t>Psychopy</a:t>
            </a:r>
            <a:r>
              <a:rPr lang="en-US" sz="1900" dirty="0"/>
              <a:t>, </a:t>
            </a:r>
            <a:r>
              <a:rPr lang="en-US" sz="1900" dirty="0" err="1"/>
              <a:t>jsPsych</a:t>
            </a:r>
            <a:endParaRPr lang="en-US" sz="1900" dirty="0"/>
          </a:p>
        </p:txBody>
      </p:sp>
      <p:pic>
        <p:nvPicPr>
          <p:cNvPr id="4" name="Picture 2" descr="GitHub Logo and symbol, meaning, history, PNG, brand">
            <a:extLst>
              <a:ext uri="{FF2B5EF4-FFF2-40B4-BE49-F238E27FC236}">
                <a16:creationId xmlns:a16="http://schemas.microsoft.com/office/drawing/2014/main" id="{C75C214A-1499-1CC6-1E59-13089BC78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4475" y="2830430"/>
            <a:ext cx="1522334" cy="856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arkdown - Wikipedia">
            <a:extLst>
              <a:ext uri="{FF2B5EF4-FFF2-40B4-BE49-F238E27FC236}">
                <a16:creationId xmlns:a16="http://schemas.microsoft.com/office/drawing/2014/main" id="{01B2D4C9-E2FA-5288-7377-08ECBFDBE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766" y="1944715"/>
            <a:ext cx="1021034" cy="62797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EBC5C408-9547-2045-AA5E-2576D1141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0174" y="3979206"/>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 logo">
            <a:extLst>
              <a:ext uri="{FF2B5EF4-FFF2-40B4-BE49-F238E27FC236}">
                <a16:creationId xmlns:a16="http://schemas.microsoft.com/office/drawing/2014/main" id="{BDD95DB8-EBCE-846D-69BC-E156039FE4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4461" y="2812378"/>
            <a:ext cx="985834" cy="765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python logo">
            <a:extLst>
              <a:ext uri="{FF2B5EF4-FFF2-40B4-BE49-F238E27FC236}">
                <a16:creationId xmlns:a16="http://schemas.microsoft.com/office/drawing/2014/main" id="{C297488C-29F7-4612-B641-E448FF7778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290" b="35334"/>
          <a:stretch/>
        </p:blipFill>
        <p:spPr bwMode="auto">
          <a:xfrm>
            <a:off x="7947523" y="2066227"/>
            <a:ext cx="2172798" cy="6600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jspsych">
            <a:extLst>
              <a:ext uri="{FF2B5EF4-FFF2-40B4-BE49-F238E27FC236}">
                <a16:creationId xmlns:a16="http://schemas.microsoft.com/office/drawing/2014/main" id="{1FFCA00A-7EB0-B507-8164-84777DE88E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755" r="20640"/>
          <a:stretch/>
        </p:blipFill>
        <p:spPr bwMode="auto">
          <a:xfrm>
            <a:off x="7716912" y="4863276"/>
            <a:ext cx="1190295" cy="1048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jamovi">
            <a:extLst>
              <a:ext uri="{FF2B5EF4-FFF2-40B4-BE49-F238E27FC236}">
                <a16:creationId xmlns:a16="http://schemas.microsoft.com/office/drawing/2014/main" id="{C1EEFCA1-F334-8072-E4C3-1E8D5785F6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81614" y="2830430"/>
            <a:ext cx="771787" cy="7717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opensesame cogsci">
            <a:extLst>
              <a:ext uri="{FF2B5EF4-FFF2-40B4-BE49-F238E27FC236}">
                <a16:creationId xmlns:a16="http://schemas.microsoft.com/office/drawing/2014/main" id="{EC2B9C0B-4AC0-C29E-0F0E-67E195B2B4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30519" y="3850027"/>
            <a:ext cx="843110" cy="8431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Image result for psychopy">
            <a:extLst>
              <a:ext uri="{FF2B5EF4-FFF2-40B4-BE49-F238E27FC236}">
                <a16:creationId xmlns:a16="http://schemas.microsoft.com/office/drawing/2014/main" id="{15913E1C-180A-20A3-05BA-190D468B1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3994" y="3921130"/>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ndNote 20 is here! | Harvey Cushing/John Hay Whitney Medical Library">
            <a:extLst>
              <a:ext uri="{FF2B5EF4-FFF2-40B4-BE49-F238E27FC236}">
                <a16:creationId xmlns:a16="http://schemas.microsoft.com/office/drawing/2014/main" id="{60F78647-CA54-372C-2CF7-6EC2C7BC8E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133" t="8501" r="11976" b="13609"/>
          <a:stretch/>
        </p:blipFill>
        <p:spPr bwMode="auto">
          <a:xfrm>
            <a:off x="10550174" y="5092968"/>
            <a:ext cx="856314" cy="8563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29BF3DAF-ED20-8AD1-C1F6-72D56B80F271}"/>
              </a:ext>
            </a:extLst>
          </p:cNvPr>
          <p:cNvSpPr/>
          <p:nvPr/>
        </p:nvSpPr>
        <p:spPr>
          <a:xfrm rot="5400000">
            <a:off x="7285501" y="1963812"/>
            <a:ext cx="4667252" cy="43908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ome - Docker">
            <a:extLst>
              <a:ext uri="{FF2B5EF4-FFF2-40B4-BE49-F238E27FC236}">
                <a16:creationId xmlns:a16="http://schemas.microsoft.com/office/drawing/2014/main" id="{48639689-5431-FFDF-03D7-124B83CF485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137" t="12655" r="6884" b="12091"/>
          <a:stretch/>
        </p:blipFill>
        <p:spPr bwMode="auto">
          <a:xfrm>
            <a:off x="9164880" y="5076055"/>
            <a:ext cx="1016992" cy="89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92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3B270-9E39-23FD-058D-728918585F35}"/>
              </a:ext>
            </a:extLst>
          </p:cNvPr>
          <p:cNvSpPr>
            <a:spLocks noGrp="1"/>
          </p:cNvSpPr>
          <p:nvPr>
            <p:ph type="title"/>
          </p:nvPr>
        </p:nvSpPr>
        <p:spPr/>
        <p:txBody>
          <a:bodyPr/>
          <a:lstStyle/>
          <a:p>
            <a:r>
              <a:rPr lang="en-US" dirty="0"/>
              <a:t>Endnote, Zotero, Mendeley</a:t>
            </a:r>
          </a:p>
        </p:txBody>
      </p:sp>
      <p:sp>
        <p:nvSpPr>
          <p:cNvPr id="3" name="Content Placeholder 2">
            <a:extLst>
              <a:ext uri="{FF2B5EF4-FFF2-40B4-BE49-F238E27FC236}">
                <a16:creationId xmlns:a16="http://schemas.microsoft.com/office/drawing/2014/main" id="{27B61F74-E861-969D-7F8E-0EC536A7295F}"/>
              </a:ext>
            </a:extLst>
          </p:cNvPr>
          <p:cNvSpPr>
            <a:spLocks noGrp="1"/>
          </p:cNvSpPr>
          <p:nvPr>
            <p:ph idx="1"/>
          </p:nvPr>
        </p:nvSpPr>
        <p:spPr/>
        <p:txBody>
          <a:bodyPr>
            <a:normAutofit fontScale="92500" lnSpcReduction="20000"/>
          </a:bodyPr>
          <a:lstStyle/>
          <a:p>
            <a:r>
              <a:rPr lang="en-US" b="1" dirty="0"/>
              <a:t>What are Reference Managers?</a:t>
            </a:r>
          </a:p>
          <a:p>
            <a:pPr lvl="1"/>
            <a:r>
              <a:rPr lang="en-US" dirty="0"/>
              <a:t>A software suite to manage citations and facilitate the creation of bibliographies (like Zotero, Mendeley)</a:t>
            </a:r>
          </a:p>
          <a:p>
            <a:pPr lvl="1"/>
            <a:r>
              <a:rPr lang="en-US" dirty="0"/>
              <a:t>Guide from the UCF library with installation links: </a:t>
            </a:r>
            <a:r>
              <a:rPr lang="en-US" dirty="0">
                <a:hlinkClick r:id="rId2"/>
              </a:rPr>
              <a:t>https://guides.ucf.edu/citations-endnote</a:t>
            </a:r>
            <a:r>
              <a:rPr lang="en-US" dirty="0"/>
              <a:t> </a:t>
            </a:r>
          </a:p>
          <a:p>
            <a:r>
              <a:rPr lang="en-US" b="1" dirty="0"/>
              <a:t>Why Endnote?</a:t>
            </a:r>
          </a:p>
          <a:p>
            <a:pPr lvl="1"/>
            <a:r>
              <a:rPr lang="en-US" dirty="0"/>
              <a:t>no need for manual tracking (deleting, updating) of references</a:t>
            </a:r>
          </a:p>
          <a:p>
            <a:pPr lvl="1"/>
            <a:r>
              <a:rPr lang="en-US" dirty="0"/>
              <a:t>change citation format at click of a button</a:t>
            </a:r>
          </a:p>
          <a:p>
            <a:pPr lvl="1"/>
            <a:r>
              <a:rPr lang="en-US" dirty="0"/>
              <a:t>capture PDFs for any citations at click of a button</a:t>
            </a:r>
          </a:p>
          <a:p>
            <a:r>
              <a:rPr lang="en-US" b="1" dirty="0"/>
              <a:t>Downloads:</a:t>
            </a:r>
          </a:p>
          <a:p>
            <a:pPr lvl="1"/>
            <a:r>
              <a:rPr lang="en-US" dirty="0"/>
              <a:t>[Mac](</a:t>
            </a:r>
            <a:r>
              <a:rPr lang="en-US" dirty="0">
                <a:hlinkClick r:id="rId3"/>
              </a:rPr>
              <a:t>http://ezproxy.library.ucf.edu/loggedin/EndNote20SiteInstaller.zip</a:t>
            </a:r>
            <a:r>
              <a:rPr lang="en-US" dirty="0"/>
              <a:t>)</a:t>
            </a:r>
          </a:p>
          <a:p>
            <a:pPr lvl="1"/>
            <a:r>
              <a:rPr lang="en-US" dirty="0"/>
              <a:t>[Windows](</a:t>
            </a:r>
            <a:r>
              <a:rPr lang="en-US" dirty="0">
                <a:hlinkClick r:id="rId4"/>
              </a:rPr>
              <a:t>http://ezproxy.library.ucf.edu/loggedin/EndNote20.zip</a:t>
            </a:r>
            <a:r>
              <a:rPr lang="en-US" dirty="0"/>
              <a:t>)</a:t>
            </a:r>
          </a:p>
        </p:txBody>
      </p:sp>
    </p:spTree>
    <p:extLst>
      <p:ext uri="{BB962C8B-B14F-4D97-AF65-F5344CB8AC3E}">
        <p14:creationId xmlns:p14="http://schemas.microsoft.com/office/powerpoint/2010/main" val="40557233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8514-CEC1-7838-9D62-48C9F5BF37C6}"/>
              </a:ext>
            </a:extLst>
          </p:cNvPr>
          <p:cNvSpPr>
            <a:spLocks noGrp="1"/>
          </p:cNvSpPr>
          <p:nvPr>
            <p:ph type="title"/>
          </p:nvPr>
        </p:nvSpPr>
        <p:spPr>
          <a:xfrm>
            <a:off x="569564" y="240738"/>
            <a:ext cx="4548365" cy="1325563"/>
          </a:xfrm>
        </p:spPr>
        <p:txBody>
          <a:bodyPr/>
          <a:lstStyle/>
          <a:p>
            <a:r>
              <a:rPr lang="en-US" dirty="0"/>
              <a:t>Markdown</a:t>
            </a:r>
          </a:p>
        </p:txBody>
      </p:sp>
      <p:sp>
        <p:nvSpPr>
          <p:cNvPr id="7" name="TextBox 6">
            <a:extLst>
              <a:ext uri="{FF2B5EF4-FFF2-40B4-BE49-F238E27FC236}">
                <a16:creationId xmlns:a16="http://schemas.microsoft.com/office/drawing/2014/main" id="{92BFE31A-7FD8-A478-1A9E-84E6DA954BA8}"/>
              </a:ext>
            </a:extLst>
          </p:cNvPr>
          <p:cNvSpPr txBox="1"/>
          <p:nvPr/>
        </p:nvSpPr>
        <p:spPr>
          <a:xfrm>
            <a:off x="569564" y="1859339"/>
            <a:ext cx="10946163" cy="3139321"/>
          </a:xfrm>
          <a:prstGeom prst="rect">
            <a:avLst/>
          </a:prstGeom>
          <a:noFill/>
        </p:spPr>
        <p:txBody>
          <a:bodyPr wrap="square">
            <a:spAutoFit/>
          </a:bodyPr>
          <a:lstStyle/>
          <a:p>
            <a:pPr algn="l"/>
            <a:r>
              <a:rPr lang="en-US" sz="2200" dirty="0">
                <a:solidFill>
                  <a:srgbClr val="212529"/>
                </a:solidFill>
                <a:latin typeface="+mj-lt"/>
                <a:cs typeface="Arial" panose="020B0604020202020204" pitchFamily="34" charset="0"/>
              </a:rPr>
              <a:t>L</a:t>
            </a:r>
            <a:r>
              <a:rPr lang="en-US" sz="2200" b="0" i="0" dirty="0">
                <a:solidFill>
                  <a:srgbClr val="212529"/>
                </a:solidFill>
                <a:effectLst/>
                <a:latin typeface="+mj-lt"/>
                <a:cs typeface="Arial" panose="020B0604020202020204" pitchFamily="34" charset="0"/>
              </a:rPr>
              <a:t>ightweight markup used to add formatting elements to plaintext documents.</a:t>
            </a:r>
          </a:p>
          <a:p>
            <a:pPr algn="l"/>
            <a:endParaRPr lang="en-US" sz="2200" dirty="0">
              <a:solidFill>
                <a:srgbClr val="212529"/>
              </a:solidFill>
              <a:latin typeface="+mj-lt"/>
              <a:cs typeface="Arial" panose="020B0604020202020204" pitchFamily="34" charset="0"/>
            </a:endParaRPr>
          </a:p>
          <a:p>
            <a:pPr algn="l"/>
            <a:r>
              <a:rPr lang="en-US" sz="2200" b="0" i="0" dirty="0">
                <a:solidFill>
                  <a:srgbClr val="212529"/>
                </a:solidFill>
                <a:effectLst/>
                <a:latin typeface="+mj-lt"/>
                <a:cs typeface="Arial" panose="020B0604020202020204" pitchFamily="34" charset="0"/>
              </a:rPr>
              <a:t>Created by </a:t>
            </a:r>
            <a:r>
              <a:rPr lang="en-US" sz="2200" b="0" i="0" u="none" strike="noStrike" dirty="0">
                <a:solidFill>
                  <a:srgbClr val="007BFF"/>
                </a:solidFill>
                <a:effectLst/>
                <a:latin typeface="+mj-lt"/>
                <a:cs typeface="Arial" panose="020B0604020202020204" pitchFamily="34" charset="0"/>
                <a:hlinkClick r:id="rId3"/>
              </a:rPr>
              <a:t>John Gruber</a:t>
            </a:r>
            <a:r>
              <a:rPr lang="en-US" sz="2200" b="0" i="0" dirty="0">
                <a:solidFill>
                  <a:srgbClr val="212529"/>
                </a:solidFill>
                <a:effectLst/>
                <a:latin typeface="+mj-lt"/>
                <a:cs typeface="Arial" panose="020B0604020202020204" pitchFamily="34" charset="0"/>
              </a:rPr>
              <a:t> in 2004, Markdown is now one of the world’s most popular markup languages.</a:t>
            </a:r>
          </a:p>
          <a:p>
            <a:pPr algn="l"/>
            <a:endParaRPr lang="en-US" sz="2200" b="0" i="0" dirty="0">
              <a:solidFill>
                <a:srgbClr val="212529"/>
              </a:solidFill>
              <a:effectLst/>
              <a:latin typeface="+mj-lt"/>
              <a:cs typeface="Arial" panose="020B0604020202020204" pitchFamily="34" charset="0"/>
            </a:endParaRPr>
          </a:p>
          <a:p>
            <a:pPr algn="l"/>
            <a:r>
              <a:rPr lang="en-US" sz="2200" b="0" i="0" dirty="0">
                <a:solidFill>
                  <a:srgbClr val="212529"/>
                </a:solidFill>
                <a:effectLst/>
                <a:latin typeface="+mj-lt"/>
                <a:cs typeface="Arial" panose="020B0604020202020204" pitchFamily="34" charset="0"/>
              </a:rPr>
              <a:t>Using Markdown is different than using a </a:t>
            </a:r>
            <a:r>
              <a:rPr lang="en-US" sz="2200" b="0" i="0" u="none" strike="noStrike" dirty="0">
                <a:solidFill>
                  <a:srgbClr val="007BFF"/>
                </a:solidFill>
                <a:effectLst/>
                <a:latin typeface="+mj-lt"/>
                <a:cs typeface="Arial" panose="020B0604020202020204" pitchFamily="34" charset="0"/>
                <a:hlinkClick r:id="rId4"/>
              </a:rPr>
              <a:t>WYSIWYG</a:t>
            </a:r>
            <a:r>
              <a:rPr lang="en-US" sz="2200" b="0" i="0" dirty="0">
                <a:solidFill>
                  <a:srgbClr val="212529"/>
                </a:solidFill>
                <a:effectLst/>
                <a:latin typeface="+mj-lt"/>
                <a:cs typeface="Arial" panose="020B0604020202020204" pitchFamily="34" charset="0"/>
              </a:rPr>
              <a:t> editor.</a:t>
            </a:r>
          </a:p>
          <a:p>
            <a:pPr marL="285750" indent="-285750" algn="l">
              <a:buFont typeface="Arial" panose="020B0604020202020204" pitchFamily="34" charset="0"/>
              <a:buChar char="•"/>
            </a:pPr>
            <a:r>
              <a:rPr lang="en-US" sz="2200" b="0" i="0" dirty="0">
                <a:solidFill>
                  <a:srgbClr val="212529"/>
                </a:solidFill>
                <a:effectLst/>
                <a:latin typeface="+mj-lt"/>
                <a:cs typeface="Arial" panose="020B0604020202020204" pitchFamily="34" charset="0"/>
              </a:rPr>
              <a:t>In Word, you click buttons in GUI to apply formatting</a:t>
            </a:r>
          </a:p>
          <a:p>
            <a:pPr marL="285750" indent="-285750" algn="l">
              <a:buFont typeface="Arial" panose="020B0604020202020204" pitchFamily="34" charset="0"/>
              <a:buChar char="•"/>
            </a:pPr>
            <a:r>
              <a:rPr lang="en-US" sz="2200" dirty="0">
                <a:solidFill>
                  <a:srgbClr val="212529"/>
                </a:solidFill>
                <a:latin typeface="+mj-lt"/>
                <a:cs typeface="Arial" panose="020B0604020202020204" pitchFamily="34" charset="0"/>
              </a:rPr>
              <a:t>In Markdown, you add syntax to text to apply formatting</a:t>
            </a:r>
            <a:endParaRPr lang="en-US" sz="2200" b="0" i="0" dirty="0">
              <a:solidFill>
                <a:srgbClr val="212529"/>
              </a:solidFill>
              <a:effectLst/>
              <a:latin typeface="+mj-lt"/>
              <a:cs typeface="Arial" panose="020B0604020202020204" pitchFamily="34" charset="0"/>
            </a:endParaRPr>
          </a:p>
        </p:txBody>
      </p:sp>
      <p:sp>
        <p:nvSpPr>
          <p:cNvPr id="9" name="TextBox 8">
            <a:extLst>
              <a:ext uri="{FF2B5EF4-FFF2-40B4-BE49-F238E27FC236}">
                <a16:creationId xmlns:a16="http://schemas.microsoft.com/office/drawing/2014/main" id="{C32F0EE2-10F5-7499-5227-9BFFBD9C537D}"/>
              </a:ext>
            </a:extLst>
          </p:cNvPr>
          <p:cNvSpPr txBox="1"/>
          <p:nvPr/>
        </p:nvSpPr>
        <p:spPr>
          <a:xfrm>
            <a:off x="569564" y="5291698"/>
            <a:ext cx="6098582" cy="369332"/>
          </a:xfrm>
          <a:prstGeom prst="rect">
            <a:avLst/>
          </a:prstGeom>
          <a:noFill/>
        </p:spPr>
        <p:txBody>
          <a:bodyPr wrap="square">
            <a:spAutoFit/>
          </a:bodyPr>
          <a:lstStyle/>
          <a:p>
            <a:r>
              <a:rPr lang="en-US" dirty="0">
                <a:hlinkClick r:id="rId5"/>
              </a:rPr>
              <a:t>https://www.markdownguide.org/getting-started/</a:t>
            </a:r>
            <a:r>
              <a:rPr lang="en-US" dirty="0"/>
              <a:t> </a:t>
            </a:r>
          </a:p>
        </p:txBody>
      </p:sp>
    </p:spTree>
    <p:extLst>
      <p:ext uri="{BB962C8B-B14F-4D97-AF65-F5344CB8AC3E}">
        <p14:creationId xmlns:p14="http://schemas.microsoft.com/office/powerpoint/2010/main" val="3855494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Graphical user interface, application, table&#10;&#10;Description automatically generated">
            <a:extLst>
              <a:ext uri="{FF2B5EF4-FFF2-40B4-BE49-F238E27FC236}">
                <a16:creationId xmlns:a16="http://schemas.microsoft.com/office/drawing/2014/main" id="{76CAE4BD-DB1D-D3EC-A1DD-B750C11CD515}"/>
              </a:ext>
            </a:extLst>
          </p:cNvPr>
          <p:cNvPicPr>
            <a:picLocks noChangeAspect="1"/>
          </p:cNvPicPr>
          <p:nvPr/>
        </p:nvPicPr>
        <p:blipFill>
          <a:blip r:embed="rId2"/>
          <a:stretch>
            <a:fillRect/>
          </a:stretch>
        </p:blipFill>
        <p:spPr>
          <a:xfrm>
            <a:off x="2309438" y="0"/>
            <a:ext cx="8337600" cy="6858000"/>
          </a:xfrm>
          <a:prstGeom prst="rect">
            <a:avLst/>
          </a:prstGeom>
        </p:spPr>
      </p:pic>
    </p:spTree>
    <p:extLst>
      <p:ext uri="{BB962C8B-B14F-4D97-AF65-F5344CB8AC3E}">
        <p14:creationId xmlns:p14="http://schemas.microsoft.com/office/powerpoint/2010/main" val="3530832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9693-CAEC-3FDC-D632-8F319F0100C7}"/>
              </a:ext>
            </a:extLst>
          </p:cNvPr>
          <p:cNvSpPr>
            <a:spLocks noGrp="1"/>
          </p:cNvSpPr>
          <p:nvPr>
            <p:ph type="title"/>
          </p:nvPr>
        </p:nvSpPr>
        <p:spPr/>
        <p:txBody>
          <a:bodyPr/>
          <a:lstStyle/>
          <a:p>
            <a:r>
              <a:rPr lang="en-US" dirty="0"/>
              <a:t>What is Git?</a:t>
            </a:r>
          </a:p>
        </p:txBody>
      </p:sp>
      <p:sp>
        <p:nvSpPr>
          <p:cNvPr id="3" name="Content Placeholder 2">
            <a:extLst>
              <a:ext uri="{FF2B5EF4-FFF2-40B4-BE49-F238E27FC236}">
                <a16:creationId xmlns:a16="http://schemas.microsoft.com/office/drawing/2014/main" id="{D26BD9CC-1281-A0F4-84B4-E8B824FBEF48}"/>
              </a:ext>
            </a:extLst>
          </p:cNvPr>
          <p:cNvSpPr>
            <a:spLocks noGrp="1"/>
          </p:cNvSpPr>
          <p:nvPr>
            <p:ph idx="1"/>
          </p:nvPr>
        </p:nvSpPr>
        <p:spPr/>
        <p:txBody>
          <a:bodyPr>
            <a:normAutofit/>
          </a:bodyPr>
          <a:lstStyle/>
          <a:p>
            <a:r>
              <a:rPr lang="en-US" dirty="0"/>
              <a:t>A version control system to manage code; edits, branching, and collaboration.</a:t>
            </a:r>
          </a:p>
          <a:p>
            <a:endParaRPr lang="en-US" dirty="0"/>
          </a:p>
          <a:p>
            <a:r>
              <a:rPr lang="en-US" dirty="0"/>
              <a:t>Git providers</a:t>
            </a:r>
          </a:p>
          <a:p>
            <a:pPr lvl="1"/>
            <a:r>
              <a:rPr lang="en-US" dirty="0"/>
              <a:t>Open source Git: </a:t>
            </a:r>
            <a:r>
              <a:rPr lang="en-US" dirty="0">
                <a:hlinkClick r:id="rId2"/>
              </a:rPr>
              <a:t>https://git-scm.com/</a:t>
            </a:r>
            <a:r>
              <a:rPr lang="en-US" dirty="0"/>
              <a:t> </a:t>
            </a:r>
          </a:p>
          <a:p>
            <a:pPr lvl="1"/>
            <a:r>
              <a:rPr lang="en-US" dirty="0" err="1"/>
              <a:t>Github</a:t>
            </a:r>
            <a:r>
              <a:rPr lang="en-US" dirty="0"/>
              <a:t> - </a:t>
            </a:r>
            <a:r>
              <a:rPr lang="en-US" dirty="0">
                <a:hlinkClick r:id="rId3"/>
              </a:rPr>
              <a:t>https://desktop.github.com</a:t>
            </a:r>
            <a:r>
              <a:rPr lang="en-US" dirty="0"/>
              <a:t> 	</a:t>
            </a:r>
          </a:p>
          <a:p>
            <a:pPr lvl="2"/>
            <a:r>
              <a:rPr lang="en-US" dirty="0"/>
              <a:t>Get </a:t>
            </a:r>
            <a:r>
              <a:rPr lang="en-US" dirty="0" err="1"/>
              <a:t>Github</a:t>
            </a:r>
            <a:r>
              <a:rPr lang="en-US" dirty="0"/>
              <a:t> </a:t>
            </a:r>
            <a:r>
              <a:rPr lang="en-US" dirty="0" err="1"/>
              <a:t>Cheatsheets</a:t>
            </a:r>
            <a:r>
              <a:rPr lang="en-US" dirty="0"/>
              <a:t>: </a:t>
            </a:r>
            <a:r>
              <a:rPr lang="en-US" dirty="0">
                <a:hlinkClick r:id="rId4"/>
              </a:rPr>
              <a:t>https://training.github.com/downloads/github-git-cheat-sheet/</a:t>
            </a:r>
            <a:r>
              <a:rPr lang="en-US" dirty="0"/>
              <a:t> </a:t>
            </a:r>
          </a:p>
          <a:p>
            <a:pPr lvl="1"/>
            <a:r>
              <a:rPr lang="en-US" dirty="0"/>
              <a:t>Gitlab</a:t>
            </a:r>
          </a:p>
        </p:txBody>
      </p:sp>
    </p:spTree>
    <p:extLst>
      <p:ext uri="{BB962C8B-B14F-4D97-AF65-F5344CB8AC3E}">
        <p14:creationId xmlns:p14="http://schemas.microsoft.com/office/powerpoint/2010/main" val="832214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19693-CAEC-3FDC-D632-8F319F0100C7}"/>
              </a:ext>
            </a:extLst>
          </p:cNvPr>
          <p:cNvSpPr>
            <a:spLocks noGrp="1"/>
          </p:cNvSpPr>
          <p:nvPr>
            <p:ph type="title"/>
          </p:nvPr>
        </p:nvSpPr>
        <p:spPr/>
        <p:txBody>
          <a:bodyPr/>
          <a:lstStyle/>
          <a:p>
            <a:r>
              <a:rPr lang="en-US" i="1" dirty="0"/>
              <a:t>Git</a:t>
            </a:r>
            <a:r>
              <a:rPr lang="en-US" dirty="0"/>
              <a:t> These Concepts</a:t>
            </a:r>
          </a:p>
        </p:txBody>
      </p:sp>
      <p:sp>
        <p:nvSpPr>
          <p:cNvPr id="3" name="Content Placeholder 2">
            <a:extLst>
              <a:ext uri="{FF2B5EF4-FFF2-40B4-BE49-F238E27FC236}">
                <a16:creationId xmlns:a16="http://schemas.microsoft.com/office/drawing/2014/main" id="{D26BD9CC-1281-A0F4-84B4-E8B824FBEF48}"/>
              </a:ext>
            </a:extLst>
          </p:cNvPr>
          <p:cNvSpPr>
            <a:spLocks noGrp="1"/>
          </p:cNvSpPr>
          <p:nvPr>
            <p:ph idx="1"/>
          </p:nvPr>
        </p:nvSpPr>
        <p:spPr/>
        <p:txBody>
          <a:bodyPr>
            <a:normAutofit fontScale="62500" lnSpcReduction="20000"/>
          </a:bodyPr>
          <a:lstStyle/>
          <a:p>
            <a:pPr>
              <a:lnSpc>
                <a:spcPct val="120000"/>
              </a:lnSpc>
            </a:pPr>
            <a:r>
              <a:rPr lang="en-US" b="1" dirty="0"/>
              <a:t>Repository</a:t>
            </a:r>
            <a:r>
              <a:rPr lang="en-US" dirty="0"/>
              <a:t>: a logical unit of storage for maintaining code/other assets. Can contain many folders, files.</a:t>
            </a:r>
          </a:p>
          <a:p>
            <a:pPr>
              <a:lnSpc>
                <a:spcPct val="120000"/>
              </a:lnSpc>
            </a:pPr>
            <a:r>
              <a:rPr lang="en-US" b="1" dirty="0"/>
              <a:t>.</a:t>
            </a:r>
            <a:r>
              <a:rPr lang="en-US" b="1" dirty="0" err="1"/>
              <a:t>gitignore</a:t>
            </a:r>
            <a:r>
              <a:rPr lang="en-US" dirty="0"/>
              <a:t>: a file (with dot prefix) to specify what files should NOT be pushed to </a:t>
            </a:r>
            <a:r>
              <a:rPr lang="en-US" dirty="0" err="1"/>
              <a:t>Github</a:t>
            </a:r>
            <a:endParaRPr lang="en-US" dirty="0"/>
          </a:p>
          <a:p>
            <a:pPr>
              <a:lnSpc>
                <a:spcPct val="120000"/>
              </a:lnSpc>
            </a:pPr>
            <a:r>
              <a:rPr lang="en-US" b="1" dirty="0"/>
              <a:t>.</a:t>
            </a:r>
            <a:r>
              <a:rPr lang="en-US" b="1" dirty="0" err="1"/>
              <a:t>gitkeep</a:t>
            </a:r>
            <a:r>
              <a:rPr lang="en-US" dirty="0"/>
              <a:t>: a file (with dot prefix) to specify that a folder should be kept if blank as part of the project structure. This is helpful when creating templates.</a:t>
            </a:r>
          </a:p>
          <a:p>
            <a:pPr>
              <a:lnSpc>
                <a:spcPct val="120000"/>
              </a:lnSpc>
            </a:pPr>
            <a:r>
              <a:rPr lang="en-US" b="1" dirty="0"/>
              <a:t>commit</a:t>
            </a:r>
            <a:r>
              <a:rPr lang="en-US" dirty="0"/>
              <a:t>: create a record/snapshot of all files (or specific files) at a moment in time. You may tag collaborators, add a title and notes.</a:t>
            </a:r>
          </a:p>
          <a:p>
            <a:pPr>
              <a:lnSpc>
                <a:spcPct val="120000"/>
              </a:lnSpc>
            </a:pPr>
            <a:r>
              <a:rPr lang="en-US" b="1" dirty="0"/>
              <a:t>push</a:t>
            </a:r>
            <a:r>
              <a:rPr lang="en-US" dirty="0"/>
              <a:t>: 'storing' the result of prior commits</a:t>
            </a:r>
          </a:p>
          <a:p>
            <a:pPr>
              <a:lnSpc>
                <a:spcPct val="120000"/>
              </a:lnSpc>
            </a:pPr>
            <a:r>
              <a:rPr lang="en-US" b="1" dirty="0"/>
              <a:t>pull</a:t>
            </a:r>
            <a:r>
              <a:rPr lang="en-US" dirty="0"/>
              <a:t>: 'extracting' the result of prior commits</a:t>
            </a:r>
          </a:p>
          <a:p>
            <a:pPr>
              <a:lnSpc>
                <a:spcPct val="120000"/>
              </a:lnSpc>
            </a:pPr>
            <a:r>
              <a:rPr lang="en-US" b="1" dirty="0"/>
              <a:t>diff</a:t>
            </a:r>
            <a:r>
              <a:rPr lang="en-US" dirty="0"/>
              <a:t>: difference (line-specific) between two commits. Helpful when trying to remember when and where code edits where made.</a:t>
            </a:r>
          </a:p>
        </p:txBody>
      </p:sp>
    </p:spTree>
    <p:extLst>
      <p:ext uri="{BB962C8B-B14F-4D97-AF65-F5344CB8AC3E}">
        <p14:creationId xmlns:p14="http://schemas.microsoft.com/office/powerpoint/2010/main" val="1440368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DEA2-BAE0-615D-0518-8A0805693FDF}"/>
              </a:ext>
            </a:extLst>
          </p:cNvPr>
          <p:cNvSpPr>
            <a:spLocks noGrp="1"/>
          </p:cNvSpPr>
          <p:nvPr>
            <p:ph type="title"/>
          </p:nvPr>
        </p:nvSpPr>
        <p:spPr/>
        <p:txBody>
          <a:bodyPr/>
          <a:lstStyle/>
          <a:p>
            <a:r>
              <a:rPr lang="en-US" dirty="0"/>
              <a:t>OSF</a:t>
            </a:r>
          </a:p>
        </p:txBody>
      </p:sp>
      <p:sp>
        <p:nvSpPr>
          <p:cNvPr id="3" name="Content Placeholder 2">
            <a:extLst>
              <a:ext uri="{FF2B5EF4-FFF2-40B4-BE49-F238E27FC236}">
                <a16:creationId xmlns:a16="http://schemas.microsoft.com/office/drawing/2014/main" id="{74DD81B8-534A-B20C-3FDD-42D6DBE97A46}"/>
              </a:ext>
            </a:extLst>
          </p:cNvPr>
          <p:cNvSpPr>
            <a:spLocks noGrp="1"/>
          </p:cNvSpPr>
          <p:nvPr>
            <p:ph idx="1"/>
          </p:nvPr>
        </p:nvSpPr>
        <p:spPr>
          <a:xfrm>
            <a:off x="838200" y="1825625"/>
            <a:ext cx="4338234" cy="4351338"/>
          </a:xfrm>
        </p:spPr>
        <p:txBody>
          <a:bodyPr>
            <a:normAutofit fontScale="92500"/>
          </a:bodyPr>
          <a:lstStyle/>
          <a:p>
            <a:r>
              <a:rPr lang="en-US" dirty="0"/>
              <a:t>Preregister study design, hypotheses, analysis plans and scripts</a:t>
            </a:r>
          </a:p>
          <a:p>
            <a:endParaRPr lang="en-US" dirty="0"/>
          </a:p>
          <a:p>
            <a:r>
              <a:rPr lang="en-US" dirty="0"/>
              <a:t>Post-hoc curate documentation for your study across various components (IRB, surveys, stimuli, datasets, codebooks)</a:t>
            </a:r>
          </a:p>
        </p:txBody>
      </p:sp>
      <p:pic>
        <p:nvPicPr>
          <p:cNvPr id="5" name="Picture 4" descr="Graphical user interface, text, website&#10;&#10;Description automatically generated">
            <a:extLst>
              <a:ext uri="{FF2B5EF4-FFF2-40B4-BE49-F238E27FC236}">
                <a16:creationId xmlns:a16="http://schemas.microsoft.com/office/drawing/2014/main" id="{B8441402-ADD6-8ACF-0FB6-4E0BCBE6C1BE}"/>
              </a:ext>
            </a:extLst>
          </p:cNvPr>
          <p:cNvPicPr>
            <a:picLocks noChangeAspect="1"/>
          </p:cNvPicPr>
          <p:nvPr/>
        </p:nvPicPr>
        <p:blipFill>
          <a:blip r:embed="rId2"/>
          <a:stretch>
            <a:fillRect/>
          </a:stretch>
        </p:blipFill>
        <p:spPr>
          <a:xfrm>
            <a:off x="5519213" y="1825625"/>
            <a:ext cx="6352424" cy="3781586"/>
          </a:xfrm>
          <a:prstGeom prst="rect">
            <a:avLst/>
          </a:prstGeom>
        </p:spPr>
      </p:pic>
    </p:spTree>
    <p:extLst>
      <p:ext uri="{BB962C8B-B14F-4D97-AF65-F5344CB8AC3E}">
        <p14:creationId xmlns:p14="http://schemas.microsoft.com/office/powerpoint/2010/main" val="3033505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CDEA2-BAE0-615D-0518-8A0805693FDF}"/>
              </a:ext>
            </a:extLst>
          </p:cNvPr>
          <p:cNvSpPr>
            <a:spLocks noGrp="1"/>
          </p:cNvSpPr>
          <p:nvPr>
            <p:ph type="title"/>
          </p:nvPr>
        </p:nvSpPr>
        <p:spPr/>
        <p:txBody>
          <a:bodyPr/>
          <a:lstStyle/>
          <a:p>
            <a:r>
              <a:rPr lang="en-US" dirty="0" err="1"/>
              <a:t>PsyArXiv</a:t>
            </a:r>
            <a:endParaRPr lang="en-US" dirty="0"/>
          </a:p>
        </p:txBody>
      </p:sp>
      <p:sp>
        <p:nvSpPr>
          <p:cNvPr id="3" name="Content Placeholder 2">
            <a:extLst>
              <a:ext uri="{FF2B5EF4-FFF2-40B4-BE49-F238E27FC236}">
                <a16:creationId xmlns:a16="http://schemas.microsoft.com/office/drawing/2014/main" id="{74DD81B8-534A-B20C-3FDD-42D6DBE97A46}"/>
              </a:ext>
            </a:extLst>
          </p:cNvPr>
          <p:cNvSpPr>
            <a:spLocks noGrp="1"/>
          </p:cNvSpPr>
          <p:nvPr>
            <p:ph idx="1"/>
          </p:nvPr>
        </p:nvSpPr>
        <p:spPr>
          <a:xfrm>
            <a:off x="838200" y="1825625"/>
            <a:ext cx="4338234" cy="4351338"/>
          </a:xfrm>
        </p:spPr>
        <p:txBody>
          <a:bodyPr>
            <a:normAutofit/>
          </a:bodyPr>
          <a:lstStyle/>
          <a:p>
            <a:r>
              <a:rPr lang="en-US" dirty="0"/>
              <a:t>Publish pre-prints of your paper</a:t>
            </a:r>
          </a:p>
          <a:p>
            <a:endParaRPr lang="en-US" dirty="0">
              <a:hlinkClick r:id="rId2"/>
            </a:endParaRPr>
          </a:p>
          <a:p>
            <a:r>
              <a:rPr lang="en-US" dirty="0"/>
              <a:t>Supports immediate sharing of research</a:t>
            </a:r>
            <a:endParaRPr lang="en-US" dirty="0">
              <a:hlinkClick r:id="rId2"/>
            </a:endParaRPr>
          </a:p>
          <a:p>
            <a:endParaRPr lang="en-US" dirty="0">
              <a:hlinkClick r:id="rId2"/>
            </a:endParaRPr>
          </a:p>
          <a:p>
            <a:r>
              <a:rPr lang="en-US" dirty="0">
                <a:hlinkClick r:id="rId2"/>
              </a:rPr>
              <a:t>https://psyarxiv.com</a:t>
            </a:r>
            <a:r>
              <a:rPr lang="en-US" dirty="0"/>
              <a:t> </a:t>
            </a:r>
          </a:p>
        </p:txBody>
      </p:sp>
      <p:pic>
        <p:nvPicPr>
          <p:cNvPr id="6" name="Picture 5" descr="Text, logo&#10;&#10;Description automatically generated">
            <a:extLst>
              <a:ext uri="{FF2B5EF4-FFF2-40B4-BE49-F238E27FC236}">
                <a16:creationId xmlns:a16="http://schemas.microsoft.com/office/drawing/2014/main" id="{BC0B9DB7-0CEB-00A7-3C7F-2DDA00B0A53A}"/>
              </a:ext>
            </a:extLst>
          </p:cNvPr>
          <p:cNvPicPr>
            <a:picLocks noChangeAspect="1"/>
          </p:cNvPicPr>
          <p:nvPr/>
        </p:nvPicPr>
        <p:blipFill>
          <a:blip r:embed="rId3"/>
          <a:stretch>
            <a:fillRect/>
          </a:stretch>
        </p:blipFill>
        <p:spPr>
          <a:xfrm>
            <a:off x="6526476" y="1690688"/>
            <a:ext cx="4445000" cy="1714500"/>
          </a:xfrm>
          <a:prstGeom prst="rect">
            <a:avLst/>
          </a:prstGeom>
        </p:spPr>
      </p:pic>
    </p:spTree>
    <p:extLst>
      <p:ext uri="{BB962C8B-B14F-4D97-AF65-F5344CB8AC3E}">
        <p14:creationId xmlns:p14="http://schemas.microsoft.com/office/powerpoint/2010/main" val="3570959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Orientation to</a:t>
            </a:r>
          </a:p>
          <a:p>
            <a:pPr algn="ctr"/>
            <a:r>
              <a:rPr lang="en-US" sz="4800" b="1" dirty="0">
                <a:solidFill>
                  <a:schemeClr val="tx1"/>
                </a:solidFill>
              </a:rPr>
              <a:t>R, RStudio, </a:t>
            </a:r>
            <a:r>
              <a:rPr lang="en-US" sz="4800" b="1" dirty="0" err="1">
                <a:solidFill>
                  <a:schemeClr val="tx1"/>
                </a:solidFill>
              </a:rPr>
              <a:t>RMarkdown</a:t>
            </a:r>
            <a:endParaRPr lang="en-US" sz="4800" b="1" dirty="0">
              <a:solidFill>
                <a:schemeClr val="tx1"/>
              </a:solidFill>
            </a:endParaRPr>
          </a:p>
        </p:txBody>
      </p:sp>
    </p:spTree>
    <p:extLst>
      <p:ext uri="{BB962C8B-B14F-4D97-AF65-F5344CB8AC3E}">
        <p14:creationId xmlns:p14="http://schemas.microsoft.com/office/powerpoint/2010/main" val="168442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R? RStudio?</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a:bodyPr>
          <a:lstStyle/>
          <a:p>
            <a:r>
              <a:rPr lang="en-US" b="1" dirty="0"/>
              <a:t>What is R?</a:t>
            </a:r>
          </a:p>
          <a:p>
            <a:pPr lvl="1"/>
            <a:r>
              <a:rPr lang="en-US" dirty="0"/>
              <a:t>Statistical programming language (released ~1993). Similar to `S` (released ~1976)</a:t>
            </a:r>
          </a:p>
          <a:p>
            <a:pPr lvl="1"/>
            <a:r>
              <a:rPr lang="en-US" dirty="0"/>
              <a:t>Download R: </a:t>
            </a:r>
            <a:r>
              <a:rPr lang="en-US" dirty="0">
                <a:hlinkClick r:id="rId2"/>
              </a:rPr>
              <a:t>https://cran.r-project.org</a:t>
            </a:r>
            <a:r>
              <a:rPr lang="en-US" dirty="0"/>
              <a:t> </a:t>
            </a:r>
          </a:p>
          <a:p>
            <a:endParaRPr lang="en-US" b="1" dirty="0"/>
          </a:p>
          <a:p>
            <a:r>
              <a:rPr lang="en-US" b="1" dirty="0"/>
              <a:t>What is RStudio?</a:t>
            </a:r>
          </a:p>
          <a:p>
            <a:pPr lvl="1"/>
            <a:r>
              <a:rPr lang="en-US" dirty="0"/>
              <a:t>Integrated development environment (IDE) for R; view data objects, plots, and file directory all in one place.</a:t>
            </a:r>
          </a:p>
          <a:p>
            <a:pPr lvl="1"/>
            <a:r>
              <a:rPr lang="en-US" dirty="0"/>
              <a:t>Download </a:t>
            </a:r>
            <a:r>
              <a:rPr lang="en-US" dirty="0" err="1"/>
              <a:t>Rstudio</a:t>
            </a:r>
            <a:r>
              <a:rPr lang="en-US" dirty="0"/>
              <a:t>: </a:t>
            </a:r>
            <a:r>
              <a:rPr lang="en-US" dirty="0">
                <a:hlinkClick r:id="rId3"/>
              </a:rPr>
              <a:t>https://www.rstudio.com/products/rstudio/download</a:t>
            </a:r>
            <a:r>
              <a:rPr lang="en-US" dirty="0"/>
              <a:t> </a:t>
            </a:r>
          </a:p>
        </p:txBody>
      </p:sp>
    </p:spTree>
    <p:extLst>
      <p:ext uri="{BB962C8B-B14F-4D97-AF65-F5344CB8AC3E}">
        <p14:creationId xmlns:p14="http://schemas.microsoft.com/office/powerpoint/2010/main" val="67874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a:bodyPr>
          <a:lstStyle/>
          <a:p>
            <a:r>
              <a:rPr lang="en-US" dirty="0"/>
              <a:t>Over the last decade I've engaged in professional development and research opportunities to become proficient across topics including data wrangling and modeling of text, image, video, and eye-tracking data, as well as more recently, sensor data.</a:t>
            </a:r>
          </a:p>
          <a:p>
            <a:endParaRPr lang="en-US" dirty="0"/>
          </a:p>
          <a:p>
            <a:r>
              <a:rPr lang="en-US" dirty="0"/>
              <a:t>I look forward to training the next generation of scientists on code-based methods to enhance reproducibility and usability of their research results.</a:t>
            </a:r>
          </a:p>
          <a:p>
            <a:endParaRPr lang="en-US" dirty="0"/>
          </a:p>
        </p:txBody>
      </p:sp>
    </p:spTree>
    <p:extLst>
      <p:ext uri="{BB962C8B-B14F-4D97-AF65-F5344CB8AC3E}">
        <p14:creationId xmlns:p14="http://schemas.microsoft.com/office/powerpoint/2010/main" val="2196454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are R packages?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fontScale="92500" lnSpcReduction="20000"/>
          </a:bodyPr>
          <a:lstStyle/>
          <a:p>
            <a:r>
              <a:rPr lang="en-US" b="1" dirty="0"/>
              <a:t>Libraries of code to accomplish specific functions</a:t>
            </a:r>
          </a:p>
          <a:p>
            <a:pPr lvl="1"/>
            <a:r>
              <a:rPr lang="en-US" dirty="0"/>
              <a:t>e.g., data viz, machine learning, data wrangling, compute effect sizes</a:t>
            </a:r>
          </a:p>
          <a:p>
            <a:endParaRPr lang="en-US" b="1" dirty="0"/>
          </a:p>
          <a:p>
            <a:r>
              <a:rPr lang="en-US" b="1" dirty="0"/>
              <a:t>Think of CRAN as an equivalent to iOS App Store, or Google Play Store</a:t>
            </a:r>
          </a:p>
          <a:p>
            <a:pPr lvl="1"/>
            <a:r>
              <a:rPr lang="en-US" dirty="0"/>
              <a:t>CRAN is where you download published R packages (directly from R, RStudio)</a:t>
            </a:r>
          </a:p>
          <a:p>
            <a:endParaRPr lang="en-US" b="1" dirty="0"/>
          </a:p>
          <a:p>
            <a:r>
              <a:rPr lang="en-US" b="1" dirty="0"/>
              <a:t>A developer can also make packages available directly in source code, or via tools like </a:t>
            </a:r>
            <a:r>
              <a:rPr lang="en-US" b="1" dirty="0" err="1"/>
              <a:t>Github</a:t>
            </a:r>
            <a:r>
              <a:rPr lang="en-US" b="1" dirty="0"/>
              <a:t>, for example:</a:t>
            </a:r>
            <a:endParaRPr lang="en-US" dirty="0"/>
          </a:p>
          <a:p>
            <a:pPr marL="914400" lvl="2" indent="0">
              <a:buNone/>
            </a:pPr>
            <a:r>
              <a:rPr lang="en-US" dirty="0" err="1">
                <a:latin typeface="Consolas" panose="020B0609020204030204" pitchFamily="49" charset="0"/>
                <a:cs typeface="Consolas" panose="020B0609020204030204" pitchFamily="49" charset="0"/>
              </a:rPr>
              <a:t>install.packages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devtools</a:t>
            </a:r>
            <a:r>
              <a:rPr lang="en-US" dirty="0">
                <a:latin typeface="Consolas" panose="020B0609020204030204" pitchFamily="49" charset="0"/>
                <a:cs typeface="Consolas" panose="020B0609020204030204" pitchFamily="49" charset="0"/>
              </a:rPr>
              <a:t>")</a:t>
            </a:r>
          </a:p>
          <a:p>
            <a:pPr marL="914400" lvl="2" indent="0">
              <a:buNone/>
            </a:pPr>
            <a:r>
              <a:rPr lang="en-US" dirty="0" err="1">
                <a:latin typeface="Consolas" panose="020B0609020204030204" pitchFamily="49" charset="0"/>
                <a:cs typeface="Consolas" panose="020B0609020204030204" pitchFamily="49" charset="0"/>
              </a:rPr>
              <a:t>devtools</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install_github</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nelsonroque</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ruf</a:t>
            </a:r>
            <a:r>
              <a:rPr lang="en-US" dirty="0">
                <a:latin typeface="Consolas" panose="020B0609020204030204" pitchFamily="49" charset="0"/>
                <a:cs typeface="Consolas" panose="020B0609020204030204" pitchFamily="49" charset="0"/>
              </a:rPr>
              <a:t>")</a:t>
            </a:r>
          </a:p>
          <a:p>
            <a:endParaRPr lang="en-US" b="1" dirty="0"/>
          </a:p>
          <a:p>
            <a:endParaRPr lang="en-US" dirty="0"/>
          </a:p>
        </p:txBody>
      </p:sp>
    </p:spTree>
    <p:extLst>
      <p:ext uri="{BB962C8B-B14F-4D97-AF65-F5344CB8AC3E}">
        <p14:creationId xmlns:p14="http://schemas.microsoft.com/office/powerpoint/2010/main" val="1532438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a:t>
            </a:r>
            <a:r>
              <a:rPr lang="en-US" dirty="0" err="1"/>
              <a:t>RMarkdown</a:t>
            </a:r>
            <a:r>
              <a:rPr lang="en-US" dirty="0"/>
              <a:t>?</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a:bodyPr>
          <a:lstStyle/>
          <a:p>
            <a:r>
              <a:rPr lang="en-US" dirty="0"/>
              <a:t>Reproducible notebook (akin to </a:t>
            </a:r>
            <a:r>
              <a:rPr lang="en-US" dirty="0" err="1"/>
              <a:t>Jupyter</a:t>
            </a:r>
            <a:r>
              <a:rPr lang="en-US" dirty="0"/>
              <a:t> Notebooks in Python) where you can write a narrative using Markdown syntax and embed code/plots throughout.</a:t>
            </a:r>
          </a:p>
          <a:p>
            <a:pPr lvl="1"/>
            <a:r>
              <a:rPr lang="en-US" dirty="0"/>
              <a:t>Based on Markdown syntax: </a:t>
            </a:r>
            <a:r>
              <a:rPr lang="en-US" dirty="0">
                <a:hlinkClick r:id="rId2"/>
              </a:rPr>
              <a:t>https://www.markdownguide.org/basic-syntax/</a:t>
            </a:r>
            <a:r>
              <a:rPr lang="en-US" dirty="0"/>
              <a:t> </a:t>
            </a:r>
          </a:p>
          <a:p>
            <a:pPr lvl="1"/>
            <a:endParaRPr lang="en-US" dirty="0"/>
          </a:p>
          <a:p>
            <a:r>
              <a:rPr lang="en-US" dirty="0"/>
              <a:t>With R Markdown, you can generate HTML, PDF, MS Word documents, PowerPoint presentations, and books!</a:t>
            </a:r>
          </a:p>
          <a:p>
            <a:endParaRPr lang="en-US" dirty="0"/>
          </a:p>
          <a:p>
            <a:r>
              <a:rPr lang="en-US" dirty="0"/>
              <a:t>Learn More: </a:t>
            </a:r>
            <a:r>
              <a:rPr lang="en-US" dirty="0">
                <a:hlinkClick r:id="rId3"/>
              </a:rPr>
              <a:t>http://rmarkdown.rstudio.com</a:t>
            </a:r>
            <a:r>
              <a:rPr lang="en-US" dirty="0"/>
              <a:t> </a:t>
            </a:r>
          </a:p>
        </p:txBody>
      </p:sp>
    </p:spTree>
    <p:extLst>
      <p:ext uri="{BB962C8B-B14F-4D97-AF65-F5344CB8AC3E}">
        <p14:creationId xmlns:p14="http://schemas.microsoft.com/office/powerpoint/2010/main" val="9349144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E855732-DAEE-CEB8-E528-ED35998E5435}"/>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987552" y="2243645"/>
            <a:ext cx="5803392" cy="1325563"/>
          </a:xfrm>
        </p:spPr>
        <p:txBody>
          <a:bodyPr>
            <a:normAutofit/>
          </a:bodyPr>
          <a:lstStyle/>
          <a:p>
            <a:r>
              <a:rPr lang="en-US" b="1" dirty="0">
                <a:solidFill>
                  <a:srgbClr val="FF0000"/>
                </a:solidFill>
              </a:rPr>
              <a:t>Scripts</a:t>
            </a:r>
            <a:endParaRPr lang="en-US" dirty="0">
              <a:solidFill>
                <a:srgbClr val="FF0000"/>
              </a:solidFill>
            </a:endParaRPr>
          </a:p>
        </p:txBody>
      </p:sp>
      <p:sp>
        <p:nvSpPr>
          <p:cNvPr id="12" name="Rectangle 11">
            <a:extLst>
              <a:ext uri="{FF2B5EF4-FFF2-40B4-BE49-F238E27FC236}">
                <a16:creationId xmlns:a16="http://schemas.microsoft.com/office/drawing/2014/main" id="{4D45EC62-0D18-96D8-A37B-F4E320981091}"/>
              </a:ext>
            </a:extLst>
          </p:cNvPr>
          <p:cNvSpPr/>
          <p:nvPr/>
        </p:nvSpPr>
        <p:spPr>
          <a:xfrm>
            <a:off x="609600" y="329184"/>
            <a:ext cx="6339840"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6005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296AD-3480-0269-901F-3D55DE85486C}"/>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Files</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51904" y="9144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677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ext&#10;&#10;Description automatically generated">
            <a:extLst>
              <a:ext uri="{FF2B5EF4-FFF2-40B4-BE49-F238E27FC236}">
                <a16:creationId xmlns:a16="http://schemas.microsoft.com/office/drawing/2014/main" id="{1E855732-DAEE-CEB8-E528-ED35998E5435}"/>
              </a:ext>
            </a:extLst>
          </p:cNvPr>
          <p:cNvPicPr>
            <a:picLocks noChangeAspect="1"/>
          </p:cNvPicPr>
          <p:nvPr/>
        </p:nvPicPr>
        <p:blipFill>
          <a:blip r:embed="rId3"/>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1146048" y="1914461"/>
            <a:ext cx="5803392" cy="1325563"/>
          </a:xfrm>
        </p:spPr>
        <p:txBody>
          <a:bodyPr>
            <a:normAutofit fontScale="90000"/>
          </a:bodyPr>
          <a:lstStyle/>
          <a:p>
            <a:r>
              <a:rPr lang="en-US" b="1" dirty="0">
                <a:solidFill>
                  <a:srgbClr val="FF0000"/>
                </a:solidFill>
              </a:rPr>
              <a:t>Console: </a:t>
            </a:r>
            <a:br>
              <a:rPr lang="en-US" dirty="0">
                <a:solidFill>
                  <a:srgbClr val="FF0000"/>
                </a:solidFill>
              </a:rPr>
            </a:br>
            <a:r>
              <a:rPr lang="en-US" dirty="0">
                <a:solidFill>
                  <a:srgbClr val="FF0000"/>
                </a:solidFill>
              </a:rPr>
              <a:t>run one-off commands</a:t>
            </a:r>
          </a:p>
        </p:txBody>
      </p:sp>
      <p:sp>
        <p:nvSpPr>
          <p:cNvPr id="12" name="Rectangle 11">
            <a:extLst>
              <a:ext uri="{FF2B5EF4-FFF2-40B4-BE49-F238E27FC236}">
                <a16:creationId xmlns:a16="http://schemas.microsoft.com/office/drawing/2014/main" id="{4D45EC62-0D18-96D8-A37B-F4E320981091}"/>
              </a:ext>
            </a:extLst>
          </p:cNvPr>
          <p:cNvSpPr/>
          <p:nvPr/>
        </p:nvSpPr>
        <p:spPr>
          <a:xfrm>
            <a:off x="609600" y="3429000"/>
            <a:ext cx="6339840"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3901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graphical user interface&#10;&#10;Description automatically generated">
            <a:extLst>
              <a:ext uri="{FF2B5EF4-FFF2-40B4-BE49-F238E27FC236}">
                <a16:creationId xmlns:a16="http://schemas.microsoft.com/office/drawing/2014/main" id="{672F71AA-407F-0B52-A6C4-17C590C28D5E}"/>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7132320" y="2095022"/>
            <a:ext cx="4450080" cy="1333978"/>
          </a:xfrm>
        </p:spPr>
        <p:txBody>
          <a:bodyPr>
            <a:normAutofit/>
          </a:bodyPr>
          <a:lstStyle/>
          <a:p>
            <a:pPr algn="ctr"/>
            <a:r>
              <a:rPr lang="en-US" b="1" dirty="0">
                <a:solidFill>
                  <a:srgbClr val="FF0000"/>
                </a:solidFill>
              </a:rPr>
              <a:t>Plots</a:t>
            </a:r>
            <a:endParaRPr lang="en-US" dirty="0">
              <a:solidFill>
                <a:srgbClr val="FF0000"/>
              </a:solidFill>
            </a:endParaRPr>
          </a:p>
        </p:txBody>
      </p:sp>
      <p:sp>
        <p:nvSpPr>
          <p:cNvPr id="15" name="Rectangle 14">
            <a:extLst>
              <a:ext uri="{FF2B5EF4-FFF2-40B4-BE49-F238E27FC236}">
                <a16:creationId xmlns:a16="http://schemas.microsoft.com/office/drawing/2014/main" id="{AB444989-BF04-AF7F-0DCE-1A377488F7D7}"/>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929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C4DE2529-75A5-3F88-6883-073321AF0C47}"/>
              </a:ext>
            </a:extLst>
          </p:cNvPr>
          <p:cNvPicPr>
            <a:picLocks noChangeAspect="1"/>
          </p:cNvPicPr>
          <p:nvPr/>
        </p:nvPicPr>
        <p:blipFill>
          <a:blip r:embed="rId2"/>
          <a:stretch>
            <a:fillRect/>
          </a:stretch>
        </p:blipFill>
        <p:spPr>
          <a:xfrm>
            <a:off x="609600" y="0"/>
            <a:ext cx="1097280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Help</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714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4455EA-2DCF-A05C-2FD2-DBF9AB162629}"/>
              </a:ext>
            </a:extLst>
          </p:cNvPr>
          <p:cNvPicPr>
            <a:picLocks noChangeAspect="1"/>
          </p:cNvPicPr>
          <p:nvPr/>
        </p:nvPicPr>
        <p:blipFill>
          <a:blip r:embed="rId2"/>
          <a:stretch>
            <a:fillRect/>
          </a:stretch>
        </p:blipFill>
        <p:spPr>
          <a:xfrm>
            <a:off x="624840" y="0"/>
            <a:ext cx="10942320" cy="6858000"/>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6864096" y="1997486"/>
            <a:ext cx="4450080" cy="1333978"/>
          </a:xfrm>
        </p:spPr>
        <p:txBody>
          <a:bodyPr>
            <a:normAutofit/>
          </a:bodyPr>
          <a:lstStyle/>
          <a:p>
            <a:pPr algn="ctr"/>
            <a:r>
              <a:rPr lang="en-US" b="1" dirty="0">
                <a:solidFill>
                  <a:srgbClr val="FF0000"/>
                </a:solidFill>
              </a:rPr>
              <a:t>Viewer</a:t>
            </a:r>
            <a:endParaRPr lang="en-US" dirty="0">
              <a:solidFill>
                <a:srgbClr val="FF0000"/>
              </a:solidFill>
            </a:endParaRPr>
          </a:p>
        </p:txBody>
      </p:sp>
      <p:sp>
        <p:nvSpPr>
          <p:cNvPr id="8" name="Rectangle 7">
            <a:extLst>
              <a:ext uri="{FF2B5EF4-FFF2-40B4-BE49-F238E27FC236}">
                <a16:creationId xmlns:a16="http://schemas.microsoft.com/office/drawing/2014/main" id="{5E8DE292-2EAF-3264-477B-F3133B8FB211}"/>
              </a:ext>
            </a:extLst>
          </p:cNvPr>
          <p:cNvSpPr/>
          <p:nvPr/>
        </p:nvSpPr>
        <p:spPr>
          <a:xfrm>
            <a:off x="6864096" y="3429000"/>
            <a:ext cx="4986528" cy="324002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3816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56BC-15B9-C880-69C1-EE77CF784E3C}"/>
              </a:ext>
            </a:extLst>
          </p:cNvPr>
          <p:cNvSpPr>
            <a:spLocks noGrp="1"/>
          </p:cNvSpPr>
          <p:nvPr>
            <p:ph type="title"/>
          </p:nvPr>
        </p:nvSpPr>
        <p:spPr/>
        <p:txBody>
          <a:bodyPr/>
          <a:lstStyle/>
          <a:p>
            <a:r>
              <a:rPr lang="en-US" dirty="0"/>
              <a:t>Shortcuts</a:t>
            </a:r>
          </a:p>
        </p:txBody>
      </p:sp>
      <p:pic>
        <p:nvPicPr>
          <p:cNvPr id="4" name="Content Placeholder 3" descr="Graphical user interface, text&#10;&#10;Description automatically generated">
            <a:extLst>
              <a:ext uri="{FF2B5EF4-FFF2-40B4-BE49-F238E27FC236}">
                <a16:creationId xmlns:a16="http://schemas.microsoft.com/office/drawing/2014/main" id="{452CAE7B-AF70-3862-C1BE-46A366A31D44}"/>
              </a:ext>
            </a:extLst>
          </p:cNvPr>
          <p:cNvPicPr>
            <a:picLocks noGrp="1" noChangeAspect="1"/>
          </p:cNvPicPr>
          <p:nvPr>
            <p:ph idx="1"/>
          </p:nvPr>
        </p:nvPicPr>
        <p:blipFill rotWithShape="1">
          <a:blip r:embed="rId2"/>
          <a:srcRect t="15663" b="29402"/>
          <a:stretch/>
        </p:blipFill>
        <p:spPr>
          <a:xfrm>
            <a:off x="6290928" y="2048951"/>
            <a:ext cx="5563006" cy="4014061"/>
          </a:xfrm>
          <a:prstGeom prst="rect">
            <a:avLst/>
          </a:prstGeom>
        </p:spPr>
      </p:pic>
      <p:sp>
        <p:nvSpPr>
          <p:cNvPr id="5" name="Content Placeholder 2">
            <a:extLst>
              <a:ext uri="{FF2B5EF4-FFF2-40B4-BE49-F238E27FC236}">
                <a16:creationId xmlns:a16="http://schemas.microsoft.com/office/drawing/2014/main" id="{0EC3121E-5E97-BA49-D3EF-88639EC6DB17}"/>
              </a:ext>
            </a:extLst>
          </p:cNvPr>
          <p:cNvSpPr txBox="1">
            <a:spLocks/>
          </p:cNvSpPr>
          <p:nvPr/>
        </p:nvSpPr>
        <p:spPr>
          <a:xfrm>
            <a:off x="838200" y="1825625"/>
            <a:ext cx="48542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Command+Enter</a:t>
            </a:r>
            <a:r>
              <a:rPr lang="en-US" dirty="0"/>
              <a:t> (Mac) or </a:t>
            </a:r>
            <a:r>
              <a:rPr lang="en-US" dirty="0" err="1"/>
              <a:t>Ctrl+Enter</a:t>
            </a:r>
            <a:r>
              <a:rPr lang="en-US" dirty="0"/>
              <a:t> (Windows) to run the line where your mouse cursor is (or a highlighted selection of code)</a:t>
            </a:r>
          </a:p>
          <a:p>
            <a:endParaRPr lang="en-US" dirty="0"/>
          </a:p>
          <a:p>
            <a:r>
              <a:rPr lang="en-US" dirty="0"/>
              <a:t>Add “-----” inside of a comment to create a shortcut</a:t>
            </a:r>
          </a:p>
          <a:p>
            <a:endParaRPr lang="en-US" dirty="0"/>
          </a:p>
        </p:txBody>
      </p:sp>
      <p:cxnSp>
        <p:nvCxnSpPr>
          <p:cNvPr id="7" name="Straight Arrow Connector 6">
            <a:extLst>
              <a:ext uri="{FF2B5EF4-FFF2-40B4-BE49-F238E27FC236}">
                <a16:creationId xmlns:a16="http://schemas.microsoft.com/office/drawing/2014/main" id="{0CF97202-7B22-DB30-8CEA-95C123E746B7}"/>
              </a:ext>
            </a:extLst>
          </p:cNvPr>
          <p:cNvCxnSpPr>
            <a:cxnSpLocks/>
          </p:cNvCxnSpPr>
          <p:nvPr/>
        </p:nvCxnSpPr>
        <p:spPr>
          <a:xfrm flipV="1">
            <a:off x="4959458" y="3161654"/>
            <a:ext cx="2309247" cy="17048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company name&#10;&#10;Description automatically generated">
            <a:extLst>
              <a:ext uri="{FF2B5EF4-FFF2-40B4-BE49-F238E27FC236}">
                <a16:creationId xmlns:a16="http://schemas.microsoft.com/office/drawing/2014/main" id="{721D816E-2B1D-1E78-3BF9-87A017518DE8}"/>
              </a:ext>
            </a:extLst>
          </p:cNvPr>
          <p:cNvPicPr>
            <a:picLocks noChangeAspect="1"/>
          </p:cNvPicPr>
          <p:nvPr/>
        </p:nvPicPr>
        <p:blipFill>
          <a:blip r:embed="rId3"/>
          <a:stretch>
            <a:fillRect/>
          </a:stretch>
        </p:blipFill>
        <p:spPr>
          <a:xfrm>
            <a:off x="982851" y="5624067"/>
            <a:ext cx="5257800" cy="877890"/>
          </a:xfrm>
          <a:prstGeom prst="rect">
            <a:avLst/>
          </a:prstGeom>
        </p:spPr>
      </p:pic>
      <p:sp>
        <p:nvSpPr>
          <p:cNvPr id="13" name="Rectangle 12">
            <a:extLst>
              <a:ext uri="{FF2B5EF4-FFF2-40B4-BE49-F238E27FC236}">
                <a16:creationId xmlns:a16="http://schemas.microsoft.com/office/drawing/2014/main" id="{9A7E9CB8-6216-3EA0-E7FC-BB48B8DE5EEE}"/>
              </a:ext>
            </a:extLst>
          </p:cNvPr>
          <p:cNvSpPr/>
          <p:nvPr/>
        </p:nvSpPr>
        <p:spPr>
          <a:xfrm>
            <a:off x="3814631" y="5771274"/>
            <a:ext cx="617884" cy="2917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E118EBC-D4DA-5929-20BB-0FD1CFD8E74A}"/>
              </a:ext>
            </a:extLst>
          </p:cNvPr>
          <p:cNvCxnSpPr>
            <a:cxnSpLocks/>
          </p:cNvCxnSpPr>
          <p:nvPr/>
        </p:nvCxnSpPr>
        <p:spPr>
          <a:xfrm>
            <a:off x="5067946" y="4866468"/>
            <a:ext cx="1983783" cy="35826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585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0389-400A-2CA6-0232-8BDBFB3E9FDF}"/>
              </a:ext>
            </a:extLst>
          </p:cNvPr>
          <p:cNvSpPr>
            <a:spLocks noGrp="1"/>
          </p:cNvSpPr>
          <p:nvPr>
            <p:ph type="title"/>
          </p:nvPr>
        </p:nvSpPr>
        <p:spPr>
          <a:xfrm>
            <a:off x="838200" y="365125"/>
            <a:ext cx="5001768" cy="1325563"/>
          </a:xfrm>
        </p:spPr>
        <p:txBody>
          <a:bodyPr/>
          <a:lstStyle/>
          <a:p>
            <a:r>
              <a:rPr lang="en-US" dirty="0"/>
              <a:t>Customizing RStudio</a:t>
            </a:r>
          </a:p>
        </p:txBody>
      </p:sp>
      <p:pic>
        <p:nvPicPr>
          <p:cNvPr id="4" name="Content Placeholder 3">
            <a:extLst>
              <a:ext uri="{FF2B5EF4-FFF2-40B4-BE49-F238E27FC236}">
                <a16:creationId xmlns:a16="http://schemas.microsoft.com/office/drawing/2014/main" id="{157163C2-C848-09FC-CE3D-152928C075EA}"/>
              </a:ext>
            </a:extLst>
          </p:cNvPr>
          <p:cNvPicPr>
            <a:picLocks noGrp="1" noChangeAspect="1"/>
          </p:cNvPicPr>
          <p:nvPr>
            <p:ph idx="1"/>
          </p:nvPr>
        </p:nvPicPr>
        <p:blipFill>
          <a:blip r:embed="rId2"/>
          <a:stretch>
            <a:fillRect/>
          </a:stretch>
        </p:blipFill>
        <p:spPr>
          <a:xfrm>
            <a:off x="6096000" y="365125"/>
            <a:ext cx="5796566" cy="5989447"/>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E9716312-7497-9A84-D159-B26774597A8D}"/>
              </a:ext>
            </a:extLst>
          </p:cNvPr>
          <p:cNvPicPr>
            <a:picLocks noChangeAspect="1"/>
          </p:cNvPicPr>
          <p:nvPr/>
        </p:nvPicPr>
        <p:blipFill>
          <a:blip r:embed="rId3"/>
          <a:stretch>
            <a:fillRect/>
          </a:stretch>
        </p:blipFill>
        <p:spPr>
          <a:xfrm>
            <a:off x="1027684" y="2101263"/>
            <a:ext cx="3436665" cy="3873214"/>
          </a:xfrm>
          <a:prstGeom prst="rect">
            <a:avLst/>
          </a:prstGeom>
        </p:spPr>
      </p:pic>
      <p:cxnSp>
        <p:nvCxnSpPr>
          <p:cNvPr id="8" name="Straight Arrow Connector 7">
            <a:extLst>
              <a:ext uri="{FF2B5EF4-FFF2-40B4-BE49-F238E27FC236}">
                <a16:creationId xmlns:a16="http://schemas.microsoft.com/office/drawing/2014/main" id="{E0F8FF5F-E2BC-6E31-72C5-94F09E4934AF}"/>
              </a:ext>
            </a:extLst>
          </p:cNvPr>
          <p:cNvCxnSpPr>
            <a:cxnSpLocks/>
          </p:cNvCxnSpPr>
          <p:nvPr/>
        </p:nvCxnSpPr>
        <p:spPr>
          <a:xfrm flipV="1">
            <a:off x="4242816" y="2962656"/>
            <a:ext cx="1719072" cy="26700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93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9343-94ED-4460-45DE-C58AF0BF85CA}"/>
              </a:ext>
            </a:extLst>
          </p:cNvPr>
          <p:cNvSpPr>
            <a:spLocks noGrp="1"/>
          </p:cNvSpPr>
          <p:nvPr>
            <p:ph type="title"/>
          </p:nvPr>
        </p:nvSpPr>
        <p:spPr/>
        <p:txBody>
          <a:bodyPr/>
          <a:lstStyle/>
          <a:p>
            <a:r>
              <a:rPr lang="en-US" dirty="0"/>
              <a:t>About this Workshop</a:t>
            </a:r>
          </a:p>
        </p:txBody>
      </p:sp>
      <p:sp>
        <p:nvSpPr>
          <p:cNvPr id="3" name="Content Placeholder 2">
            <a:extLst>
              <a:ext uri="{FF2B5EF4-FFF2-40B4-BE49-F238E27FC236}">
                <a16:creationId xmlns:a16="http://schemas.microsoft.com/office/drawing/2014/main" id="{3A02AC26-BD4D-E9D8-E7E6-AAFC33F17895}"/>
              </a:ext>
            </a:extLst>
          </p:cNvPr>
          <p:cNvSpPr>
            <a:spLocks noGrp="1"/>
          </p:cNvSpPr>
          <p:nvPr>
            <p:ph idx="1"/>
          </p:nvPr>
        </p:nvSpPr>
        <p:spPr/>
        <p:txBody>
          <a:bodyPr>
            <a:normAutofit/>
          </a:bodyPr>
          <a:lstStyle/>
          <a:p>
            <a:r>
              <a:rPr lang="en-US" dirty="0"/>
              <a:t>All slides, code, and recordings will be made available at the website listed below, as well as </a:t>
            </a:r>
            <a:r>
              <a:rPr lang="en-US" dirty="0" err="1"/>
              <a:t>Github</a:t>
            </a:r>
            <a:endParaRPr lang="en-US" dirty="0"/>
          </a:p>
          <a:p>
            <a:pPr lvl="1"/>
            <a:r>
              <a:rPr lang="en-US" dirty="0"/>
              <a:t>Code &amp; Slides</a:t>
            </a:r>
          </a:p>
          <a:p>
            <a:pPr lvl="2"/>
            <a:r>
              <a:rPr lang="en-US" dirty="0">
                <a:hlinkClick r:id="rId2"/>
              </a:rPr>
              <a:t>https://github.com/nelsonroque/contextlab_reproduciblescience_workshops</a:t>
            </a:r>
            <a:r>
              <a:rPr lang="en-US" dirty="0"/>
              <a:t> </a:t>
            </a:r>
          </a:p>
          <a:p>
            <a:pPr lvl="1"/>
            <a:r>
              <a:rPr lang="en-US" dirty="0"/>
              <a:t>Textbook</a:t>
            </a:r>
          </a:p>
          <a:p>
            <a:pPr lvl="2"/>
            <a:r>
              <a:rPr lang="en-US" dirty="0">
                <a:hlinkClick r:id="rId3"/>
              </a:rPr>
              <a:t>https://nelsonroque.github.io/contextlab_introdatascience_webcourse/</a:t>
            </a:r>
            <a:r>
              <a:rPr lang="en-US" dirty="0"/>
              <a:t> </a:t>
            </a:r>
            <a:endParaRPr lang="en-US" dirty="0">
              <a:highlight>
                <a:srgbClr val="FFFF00"/>
              </a:highlight>
            </a:endParaRPr>
          </a:p>
        </p:txBody>
      </p:sp>
    </p:spTree>
    <p:extLst>
      <p:ext uri="{BB962C8B-B14F-4D97-AF65-F5344CB8AC3E}">
        <p14:creationId xmlns:p14="http://schemas.microsoft.com/office/powerpoint/2010/main" val="3363411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Intro to R Syntax</a:t>
            </a:r>
          </a:p>
        </p:txBody>
      </p:sp>
    </p:spTree>
    <p:extLst>
      <p:ext uri="{BB962C8B-B14F-4D97-AF65-F5344CB8AC3E}">
        <p14:creationId xmlns:p14="http://schemas.microsoft.com/office/powerpoint/2010/main" val="2333766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5DF2-3C2A-90E1-91C0-5E168A70C869}"/>
              </a:ext>
            </a:extLst>
          </p:cNvPr>
          <p:cNvSpPr>
            <a:spLocks noGrp="1"/>
          </p:cNvSpPr>
          <p:nvPr>
            <p:ph type="title"/>
          </p:nvPr>
        </p:nvSpPr>
        <p:spPr/>
        <p:txBody>
          <a:bodyPr/>
          <a:lstStyle/>
          <a:p>
            <a:r>
              <a:rPr lang="en-US" b="1" dirty="0"/>
              <a:t>Pseudocode Exercise</a:t>
            </a:r>
            <a:endParaRPr lang="en-US" dirty="0"/>
          </a:p>
        </p:txBody>
      </p:sp>
      <p:sp>
        <p:nvSpPr>
          <p:cNvPr id="3" name="Content Placeholder 2">
            <a:extLst>
              <a:ext uri="{FF2B5EF4-FFF2-40B4-BE49-F238E27FC236}">
                <a16:creationId xmlns:a16="http://schemas.microsoft.com/office/drawing/2014/main" id="{E4562876-8810-29EF-1EB5-E8499D0E5E75}"/>
              </a:ext>
            </a:extLst>
          </p:cNvPr>
          <p:cNvSpPr>
            <a:spLocks noGrp="1"/>
          </p:cNvSpPr>
          <p:nvPr>
            <p:ph idx="1"/>
          </p:nvPr>
        </p:nvSpPr>
        <p:spPr>
          <a:xfrm>
            <a:off x="838199" y="1825625"/>
            <a:ext cx="6113745" cy="4351338"/>
          </a:xfrm>
        </p:spPr>
        <p:txBody>
          <a:bodyPr vert="horz" lIns="91440" tIns="45720" rIns="91440" bIns="45720" rtlCol="0" anchor="t">
            <a:normAutofit lnSpcReduction="10000"/>
          </a:bodyPr>
          <a:lstStyle/>
          <a:p>
            <a:pPr marL="0" indent="0">
              <a:buNone/>
            </a:pPr>
            <a:r>
              <a:rPr lang="en-US" dirty="0"/>
              <a:t>You allowed participants on Qualtrics to enter state of residence as free text entry, resulting in e.g., Alabama, as: ‘AL’, ‘Al’, ‘Alabama’, ‘ALABAMA’. </a:t>
            </a:r>
            <a:endParaRPr lang="en-US"/>
          </a:p>
          <a:p>
            <a:pPr marL="0" indent="0">
              <a:buNone/>
            </a:pPr>
            <a:r>
              <a:rPr lang="en-US" dirty="0"/>
              <a:t>Ideally you want them all to be two upper case letters.</a:t>
            </a:r>
            <a:endParaRPr lang="en-US"/>
          </a:p>
          <a:p>
            <a:pPr marL="0" indent="0">
              <a:buNone/>
            </a:pPr>
            <a:endParaRPr lang="en-US" dirty="0"/>
          </a:p>
          <a:p>
            <a:pPr marL="0" indent="0">
              <a:buNone/>
            </a:pPr>
            <a:r>
              <a:rPr lang="en-US" b="1" dirty="0"/>
              <a:t>Goal: </a:t>
            </a:r>
            <a:r>
              <a:rPr lang="en-US" dirty="0"/>
              <a:t>in words only (no code), describe your approach to solving the data problem above.</a:t>
            </a:r>
          </a:p>
        </p:txBody>
      </p:sp>
      <p:pic>
        <p:nvPicPr>
          <p:cNvPr id="5" name="Picture 4">
            <a:extLst>
              <a:ext uri="{FF2B5EF4-FFF2-40B4-BE49-F238E27FC236}">
                <a16:creationId xmlns:a16="http://schemas.microsoft.com/office/drawing/2014/main" id="{C6B9E051-BEED-4BD5-582D-619F20B00FFA}"/>
              </a:ext>
            </a:extLst>
          </p:cNvPr>
          <p:cNvPicPr>
            <a:picLocks noChangeAspect="1"/>
          </p:cNvPicPr>
          <p:nvPr/>
        </p:nvPicPr>
        <p:blipFill>
          <a:blip r:embed="rId2"/>
          <a:stretch>
            <a:fillRect/>
          </a:stretch>
        </p:blipFill>
        <p:spPr>
          <a:xfrm>
            <a:off x="7530885" y="1594960"/>
            <a:ext cx="3668080" cy="3668080"/>
          </a:xfrm>
          <a:prstGeom prst="rect">
            <a:avLst/>
          </a:prstGeom>
        </p:spPr>
      </p:pic>
    </p:spTree>
    <p:extLst>
      <p:ext uri="{BB962C8B-B14F-4D97-AF65-F5344CB8AC3E}">
        <p14:creationId xmlns:p14="http://schemas.microsoft.com/office/powerpoint/2010/main" val="2435920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55CC-D847-3D45-CDCA-40D56E59FE58}"/>
              </a:ext>
            </a:extLst>
          </p:cNvPr>
          <p:cNvSpPr>
            <a:spLocks noGrp="1"/>
          </p:cNvSpPr>
          <p:nvPr>
            <p:ph type="title"/>
          </p:nvPr>
        </p:nvSpPr>
        <p:spPr/>
        <p:txBody>
          <a:bodyPr/>
          <a:lstStyle/>
          <a:p>
            <a:r>
              <a:rPr lang="en-US" dirty="0"/>
              <a:t>Basic data types &amp; structures</a:t>
            </a:r>
          </a:p>
        </p:txBody>
      </p:sp>
      <p:sp>
        <p:nvSpPr>
          <p:cNvPr id="3" name="Content Placeholder 2">
            <a:extLst>
              <a:ext uri="{FF2B5EF4-FFF2-40B4-BE49-F238E27FC236}">
                <a16:creationId xmlns:a16="http://schemas.microsoft.com/office/drawing/2014/main" id="{076B3425-7277-8524-981F-BD10926D6E8D}"/>
              </a:ext>
            </a:extLst>
          </p:cNvPr>
          <p:cNvSpPr>
            <a:spLocks noGrp="1"/>
          </p:cNvSpPr>
          <p:nvPr>
            <p:ph idx="1"/>
          </p:nvPr>
        </p:nvSpPr>
        <p:spPr/>
        <p:txBody>
          <a:bodyPr>
            <a:normAutofit fontScale="92500"/>
          </a:bodyPr>
          <a:lstStyle/>
          <a:p>
            <a:r>
              <a:rPr lang="en-US" dirty="0"/>
              <a:t>Character: text data</a:t>
            </a:r>
          </a:p>
          <a:p>
            <a:r>
              <a:rPr lang="en-US" dirty="0"/>
              <a:t>Numeric: all real numbers with or without decimal values</a:t>
            </a:r>
          </a:p>
          <a:p>
            <a:r>
              <a:rPr lang="en-US" dirty="0"/>
              <a:t>Integer: real values without decimal points</a:t>
            </a:r>
          </a:p>
          <a:p>
            <a:r>
              <a:rPr lang="en-US" dirty="0"/>
              <a:t>Logical: TRUE, FALSE</a:t>
            </a:r>
          </a:p>
          <a:p>
            <a:r>
              <a:rPr lang="en-US" dirty="0"/>
              <a:t>Raw: raw bytes of data</a:t>
            </a:r>
          </a:p>
          <a:p>
            <a:r>
              <a:rPr lang="en-US" dirty="0"/>
              <a:t>List: named or numbered array of entries</a:t>
            </a:r>
          </a:p>
          <a:p>
            <a:r>
              <a:rPr lang="en-US" dirty="0"/>
              <a:t>Data frame and </a:t>
            </a:r>
            <a:r>
              <a:rPr lang="en-US" dirty="0" err="1"/>
              <a:t>tibble</a:t>
            </a:r>
            <a:r>
              <a:rPr lang="en-US" dirty="0"/>
              <a:t>: rectangular representation of data</a:t>
            </a:r>
          </a:p>
          <a:p>
            <a:r>
              <a:rPr lang="en-US" dirty="0"/>
              <a:t>Vector</a:t>
            </a:r>
          </a:p>
          <a:p>
            <a:r>
              <a:rPr lang="en-US" dirty="0"/>
              <a:t>Matrix</a:t>
            </a:r>
          </a:p>
        </p:txBody>
      </p:sp>
      <p:sp>
        <p:nvSpPr>
          <p:cNvPr id="5" name="TextBox 4">
            <a:extLst>
              <a:ext uri="{FF2B5EF4-FFF2-40B4-BE49-F238E27FC236}">
                <a16:creationId xmlns:a16="http://schemas.microsoft.com/office/drawing/2014/main" id="{38011DF5-E245-0C41-E25D-C61D54880AF0}"/>
              </a:ext>
            </a:extLst>
          </p:cNvPr>
          <p:cNvSpPr txBox="1"/>
          <p:nvPr/>
        </p:nvSpPr>
        <p:spPr>
          <a:xfrm>
            <a:off x="5255218" y="5992297"/>
            <a:ext cx="6098582" cy="369332"/>
          </a:xfrm>
          <a:prstGeom prst="rect">
            <a:avLst/>
          </a:prstGeom>
          <a:noFill/>
        </p:spPr>
        <p:txBody>
          <a:bodyPr wrap="square">
            <a:spAutoFit/>
          </a:bodyPr>
          <a:lstStyle/>
          <a:p>
            <a:pPr algn="r"/>
            <a:r>
              <a:rPr lang="en-US" dirty="0">
                <a:hlinkClick r:id="rId3"/>
              </a:rPr>
              <a:t>https://www.programiz.com/r/data-types</a:t>
            </a:r>
            <a:r>
              <a:rPr lang="en-US" dirty="0"/>
              <a:t> </a:t>
            </a:r>
          </a:p>
        </p:txBody>
      </p:sp>
    </p:spTree>
    <p:extLst>
      <p:ext uri="{BB962C8B-B14F-4D97-AF65-F5344CB8AC3E}">
        <p14:creationId xmlns:p14="http://schemas.microsoft.com/office/powerpoint/2010/main" val="1696290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6318504"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10" name="Picture 9" descr="Qr code&#10;&#10;Description automatically generated">
            <a:extLst>
              <a:ext uri="{FF2B5EF4-FFF2-40B4-BE49-F238E27FC236}">
                <a16:creationId xmlns:a16="http://schemas.microsoft.com/office/drawing/2014/main" id="{52FE2029-D736-0B5D-6E8B-76E2A95BC084}"/>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Wrangling &amp; Visualization</a:t>
            </a:r>
          </a:p>
        </p:txBody>
      </p:sp>
    </p:spTree>
    <p:extLst>
      <p:ext uri="{BB962C8B-B14F-4D97-AF65-F5344CB8AC3E}">
        <p14:creationId xmlns:p14="http://schemas.microsoft.com/office/powerpoint/2010/main" val="1182670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6430F-3888-D54D-B50A-E7E5DDA5D322}"/>
              </a:ext>
            </a:extLst>
          </p:cNvPr>
          <p:cNvSpPr>
            <a:spLocks noGrp="1"/>
          </p:cNvSpPr>
          <p:nvPr>
            <p:ph type="title"/>
          </p:nvPr>
        </p:nvSpPr>
        <p:spPr/>
        <p:txBody>
          <a:bodyPr/>
          <a:lstStyle/>
          <a:p>
            <a:r>
              <a:rPr lang="en-US" dirty="0"/>
              <a:t>Uncleaned Data Problems</a:t>
            </a:r>
          </a:p>
        </p:txBody>
      </p:sp>
      <p:sp>
        <p:nvSpPr>
          <p:cNvPr id="3" name="Content Placeholder 2">
            <a:extLst>
              <a:ext uri="{FF2B5EF4-FFF2-40B4-BE49-F238E27FC236}">
                <a16:creationId xmlns:a16="http://schemas.microsoft.com/office/drawing/2014/main" id="{1AE4D179-AF74-314E-8F19-E9E2C86D42A6}"/>
              </a:ext>
            </a:extLst>
          </p:cNvPr>
          <p:cNvSpPr>
            <a:spLocks noGrp="1"/>
          </p:cNvSpPr>
          <p:nvPr>
            <p:ph idx="1"/>
          </p:nvPr>
        </p:nvSpPr>
        <p:spPr/>
        <p:txBody>
          <a:bodyPr>
            <a:normAutofit fontScale="92500" lnSpcReduction="10000"/>
          </a:bodyPr>
          <a:lstStyle/>
          <a:p>
            <a:r>
              <a:rPr lang="en-US" dirty="0"/>
              <a:t>In a perfect data-generating system, data are already tidy</a:t>
            </a:r>
          </a:p>
          <a:p>
            <a:endParaRPr lang="en-US" dirty="0"/>
          </a:p>
          <a:p>
            <a:r>
              <a:rPr lang="en-US" dirty="0"/>
              <a:t>In practice, we must first determine </a:t>
            </a:r>
          </a:p>
          <a:p>
            <a:pPr lvl="1"/>
            <a:r>
              <a:rPr lang="en-US" dirty="0"/>
              <a:t>data structure issues, including:</a:t>
            </a:r>
          </a:p>
          <a:p>
            <a:pPr lvl="2"/>
            <a:r>
              <a:rPr lang="en-US" dirty="0"/>
              <a:t>Column headers are values, not variable names.</a:t>
            </a:r>
          </a:p>
          <a:p>
            <a:pPr lvl="2"/>
            <a:r>
              <a:rPr lang="en-US" dirty="0"/>
              <a:t>Multiple variables are stored in one column.</a:t>
            </a:r>
          </a:p>
          <a:p>
            <a:pPr lvl="2"/>
            <a:r>
              <a:rPr lang="en-US" dirty="0"/>
              <a:t>Variables are stored in both rows and columns.</a:t>
            </a:r>
          </a:p>
          <a:p>
            <a:pPr lvl="2"/>
            <a:r>
              <a:rPr lang="en-US" dirty="0"/>
              <a:t>Multiple types of observational units are stored in the same table.</a:t>
            </a:r>
          </a:p>
          <a:p>
            <a:pPr lvl="2"/>
            <a:r>
              <a:rPr lang="en-US" dirty="0"/>
              <a:t>A single observational unit is stored in multiple tables.</a:t>
            </a:r>
          </a:p>
          <a:p>
            <a:pPr lvl="1"/>
            <a:r>
              <a:rPr lang="en-US" dirty="0"/>
              <a:t>Data quality issues</a:t>
            </a:r>
          </a:p>
          <a:p>
            <a:pPr lvl="2"/>
            <a:r>
              <a:rPr lang="en-US" dirty="0"/>
              <a:t>Values out of range</a:t>
            </a:r>
          </a:p>
          <a:p>
            <a:pPr lvl="2"/>
            <a:r>
              <a:rPr lang="en-US" dirty="0"/>
              <a:t>Improperly/inconsistently coded response options</a:t>
            </a:r>
          </a:p>
          <a:p>
            <a:pPr lvl="2"/>
            <a:r>
              <a:rPr lang="en-US" dirty="0"/>
              <a:t>Inconsistent records counts</a:t>
            </a:r>
          </a:p>
        </p:txBody>
      </p:sp>
    </p:spTree>
    <p:extLst>
      <p:ext uri="{BB962C8B-B14F-4D97-AF65-F5344CB8AC3E}">
        <p14:creationId xmlns:p14="http://schemas.microsoft.com/office/powerpoint/2010/main" val="40877581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78C3C0-FD75-F8E6-024E-9DDBEF0D089D}"/>
              </a:ext>
            </a:extLst>
          </p:cNvPr>
          <p:cNvSpPr/>
          <p:nvPr/>
        </p:nvSpPr>
        <p:spPr>
          <a:xfrm>
            <a:off x="0" y="-2874"/>
            <a:ext cx="4382543" cy="6858000"/>
          </a:xfrm>
          <a:prstGeom prst="rect">
            <a:avLst/>
          </a:prstGeom>
          <a:solidFill>
            <a:srgbClr val="C4E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83ED"/>
              </a:solidFill>
            </a:endParaRPr>
          </a:p>
        </p:txBody>
      </p:sp>
      <p:pic>
        <p:nvPicPr>
          <p:cNvPr id="1026" name="Picture 2" descr="9 Introduction | R for Data Science">
            <a:extLst>
              <a:ext uri="{FF2B5EF4-FFF2-40B4-BE49-F238E27FC236}">
                <a16:creationId xmlns:a16="http://schemas.microsoft.com/office/drawing/2014/main" id="{0ECEB78A-62CC-2FEF-CADE-64A8E0FDFE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26864" y="1571131"/>
            <a:ext cx="6894576" cy="253375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E3AD914-B0C2-DD7A-003C-1A168A5FD024}"/>
              </a:ext>
            </a:extLst>
          </p:cNvPr>
          <p:cNvSpPr>
            <a:spLocks noGrp="1"/>
          </p:cNvSpPr>
          <p:nvPr>
            <p:ph idx="1"/>
          </p:nvPr>
        </p:nvSpPr>
        <p:spPr>
          <a:xfrm>
            <a:off x="4626864" y="4461260"/>
            <a:ext cx="6894576" cy="1428487"/>
          </a:xfrm>
        </p:spPr>
        <p:txBody>
          <a:bodyPr anchor="t">
            <a:normAutofit fontScale="92500"/>
          </a:bodyPr>
          <a:lstStyle/>
          <a:p>
            <a:r>
              <a:rPr lang="en-US" sz="2200" dirty="0"/>
              <a:t>The operations that carry your data from raw form, into something visualizable or analyzable</a:t>
            </a:r>
          </a:p>
          <a:p>
            <a:pPr lvl="1"/>
            <a:r>
              <a:rPr lang="en-US" sz="2200" dirty="0"/>
              <a:t>i.e., the data preparation phase of the research</a:t>
            </a:r>
          </a:p>
        </p:txBody>
      </p:sp>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a:xfrm>
            <a:off x="630936" y="640823"/>
            <a:ext cx="3419856" cy="5583148"/>
          </a:xfrm>
        </p:spPr>
        <p:txBody>
          <a:bodyPr anchor="ctr">
            <a:normAutofit/>
          </a:bodyPr>
          <a:lstStyle/>
          <a:p>
            <a:r>
              <a:rPr lang="en-US" dirty="0"/>
              <a:t>What is data wrangling?</a:t>
            </a:r>
          </a:p>
        </p:txBody>
      </p:sp>
    </p:spTree>
    <p:extLst>
      <p:ext uri="{BB962C8B-B14F-4D97-AF65-F5344CB8AC3E}">
        <p14:creationId xmlns:p14="http://schemas.microsoft.com/office/powerpoint/2010/main" val="4078128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p:txBody>
          <a:bodyPr/>
          <a:lstStyle/>
          <a:p>
            <a:r>
              <a:rPr lang="en-US" dirty="0"/>
              <a:t>What is tidy data?</a:t>
            </a:r>
          </a:p>
        </p:txBody>
      </p:sp>
      <p:sp>
        <p:nvSpPr>
          <p:cNvPr id="4" name="TextBox 3">
            <a:extLst>
              <a:ext uri="{FF2B5EF4-FFF2-40B4-BE49-F238E27FC236}">
                <a16:creationId xmlns:a16="http://schemas.microsoft.com/office/drawing/2014/main" id="{524903A0-6376-9641-8A20-B1B35679FC22}"/>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3"/>
              </a:rPr>
              <a:t>R for Data Science</a:t>
            </a:r>
            <a:endParaRPr lang="en-US" dirty="0">
              <a:latin typeface="Arial" panose="020B0604020202020204" pitchFamily="34" charset="0"/>
              <a:cs typeface="Arial" panose="020B0604020202020204" pitchFamily="34" charset="0"/>
            </a:endParaRPr>
          </a:p>
        </p:txBody>
      </p:sp>
      <p:graphicFrame>
        <p:nvGraphicFramePr>
          <p:cNvPr id="3" name="Table 4">
            <a:extLst>
              <a:ext uri="{FF2B5EF4-FFF2-40B4-BE49-F238E27FC236}">
                <a16:creationId xmlns:a16="http://schemas.microsoft.com/office/drawing/2014/main" id="{40E289C9-0361-0B4B-85EA-B50596ACFC71}"/>
              </a:ext>
            </a:extLst>
          </p:cNvPr>
          <p:cNvGraphicFramePr>
            <a:graphicFrameLocks noGrp="1"/>
          </p:cNvGraphicFramePr>
          <p:nvPr>
            <p:extLst>
              <p:ext uri="{D42A27DB-BD31-4B8C-83A1-F6EECF244321}">
                <p14:modId xmlns:p14="http://schemas.microsoft.com/office/powerpoint/2010/main" val="2767490200"/>
              </p:ext>
            </p:extLst>
          </p:nvPr>
        </p:nvGraphicFramePr>
        <p:xfrm>
          <a:off x="5735275" y="2441132"/>
          <a:ext cx="5908645" cy="1483360"/>
        </p:xfrm>
        <a:graphic>
          <a:graphicData uri="http://schemas.openxmlformats.org/drawingml/2006/table">
            <a:tbl>
              <a:tblPr firstRow="1" bandRow="1">
                <a:tableStyleId>{073A0DAA-6AF3-43AB-8588-CEC1D06C72B9}</a:tableStyleId>
              </a:tblPr>
              <a:tblGrid>
                <a:gridCol w="1152087">
                  <a:extLst>
                    <a:ext uri="{9D8B030D-6E8A-4147-A177-3AD203B41FA5}">
                      <a16:colId xmlns:a16="http://schemas.microsoft.com/office/drawing/2014/main" val="3858961624"/>
                    </a:ext>
                  </a:extLst>
                </a:gridCol>
                <a:gridCol w="1238379">
                  <a:extLst>
                    <a:ext uri="{9D8B030D-6E8A-4147-A177-3AD203B41FA5}">
                      <a16:colId xmlns:a16="http://schemas.microsoft.com/office/drawing/2014/main" val="2845236023"/>
                    </a:ext>
                  </a:extLst>
                </a:gridCol>
                <a:gridCol w="2225267">
                  <a:extLst>
                    <a:ext uri="{9D8B030D-6E8A-4147-A177-3AD203B41FA5}">
                      <a16:colId xmlns:a16="http://schemas.microsoft.com/office/drawing/2014/main" val="1514795008"/>
                    </a:ext>
                  </a:extLst>
                </a:gridCol>
                <a:gridCol w="1292912">
                  <a:extLst>
                    <a:ext uri="{9D8B030D-6E8A-4147-A177-3AD203B41FA5}">
                      <a16:colId xmlns:a16="http://schemas.microsoft.com/office/drawing/2014/main" val="83958488"/>
                    </a:ext>
                  </a:extLst>
                </a:gridCol>
              </a:tblGrid>
              <a:tr h="370840">
                <a:tc>
                  <a:txBody>
                    <a:bodyPr/>
                    <a:lstStyle/>
                    <a:p>
                      <a:pPr algn="ctr"/>
                      <a:r>
                        <a:rPr lang="en-US" sz="1200" dirty="0"/>
                        <a:t>participant</a:t>
                      </a:r>
                    </a:p>
                  </a:txBody>
                  <a:tcPr/>
                </a:tc>
                <a:tc>
                  <a:txBody>
                    <a:bodyPr/>
                    <a:lstStyle/>
                    <a:p>
                      <a:pPr algn="ctr"/>
                      <a:r>
                        <a:rPr lang="en-US" sz="1200" dirty="0"/>
                        <a:t>condition</a:t>
                      </a:r>
                    </a:p>
                  </a:txBody>
                  <a:tcPr/>
                </a:tc>
                <a:tc>
                  <a:txBody>
                    <a:bodyPr/>
                    <a:lstStyle/>
                    <a:p>
                      <a:pPr algn="ctr"/>
                      <a:r>
                        <a:rPr lang="en-US" sz="1200" dirty="0" err="1"/>
                        <a:t>avg_response_time</a:t>
                      </a:r>
                      <a:endParaRPr lang="en-US" sz="1200" dirty="0"/>
                    </a:p>
                  </a:txBody>
                  <a:tcPr/>
                </a:tc>
                <a:tc>
                  <a:txBody>
                    <a:bodyPr/>
                    <a:lstStyle/>
                    <a:p>
                      <a:pPr algn="ctr"/>
                      <a:r>
                        <a:rPr lang="en-US" sz="1200" dirty="0" err="1"/>
                        <a:t>perc_accur</a:t>
                      </a:r>
                      <a:endParaRPr lang="en-US" sz="1200" dirty="0"/>
                    </a:p>
                  </a:txBody>
                  <a:tcPr/>
                </a:tc>
                <a:extLst>
                  <a:ext uri="{0D108BD9-81ED-4DB2-BD59-A6C34878D82A}">
                    <a16:rowId xmlns:a16="http://schemas.microsoft.com/office/drawing/2014/main" val="3452996006"/>
                  </a:ext>
                </a:extLst>
              </a:tr>
              <a:tr h="370840">
                <a:tc>
                  <a:txBody>
                    <a:bodyPr/>
                    <a:lstStyle/>
                    <a:p>
                      <a:pPr algn="ctr"/>
                      <a:r>
                        <a:rPr lang="en-US" dirty="0"/>
                        <a:t>9991</a:t>
                      </a:r>
                    </a:p>
                  </a:txBody>
                  <a:tcPr/>
                </a:tc>
                <a:tc>
                  <a:txBody>
                    <a:bodyPr/>
                    <a:lstStyle/>
                    <a:p>
                      <a:pPr algn="ctr"/>
                      <a:r>
                        <a:rPr lang="en-US" dirty="0"/>
                        <a:t>control</a:t>
                      </a:r>
                    </a:p>
                  </a:txBody>
                  <a:tcPr/>
                </a:tc>
                <a:tc>
                  <a:txBody>
                    <a:bodyPr/>
                    <a:lstStyle/>
                    <a:p>
                      <a:pPr algn="ctr"/>
                      <a:r>
                        <a:rPr lang="en-US" dirty="0"/>
                        <a:t>506</a:t>
                      </a:r>
                    </a:p>
                  </a:txBody>
                  <a:tcPr/>
                </a:tc>
                <a:tc>
                  <a:txBody>
                    <a:bodyPr/>
                    <a:lstStyle/>
                    <a:p>
                      <a:pPr algn="ctr"/>
                      <a:r>
                        <a:rPr lang="en-US" dirty="0"/>
                        <a:t>90</a:t>
                      </a:r>
                    </a:p>
                  </a:txBody>
                  <a:tcPr/>
                </a:tc>
                <a:extLst>
                  <a:ext uri="{0D108BD9-81ED-4DB2-BD59-A6C34878D82A}">
                    <a16:rowId xmlns:a16="http://schemas.microsoft.com/office/drawing/2014/main" val="871484209"/>
                  </a:ext>
                </a:extLst>
              </a:tr>
              <a:tr h="370840">
                <a:tc>
                  <a:txBody>
                    <a:bodyPr/>
                    <a:lstStyle/>
                    <a:p>
                      <a:pPr algn="ctr"/>
                      <a:r>
                        <a:rPr lang="en-US" dirty="0"/>
                        <a:t>9992</a:t>
                      </a:r>
                    </a:p>
                  </a:txBody>
                  <a:tcPr/>
                </a:tc>
                <a:tc>
                  <a:txBody>
                    <a:bodyPr/>
                    <a:lstStyle/>
                    <a:p>
                      <a:pPr algn="ctr"/>
                      <a:r>
                        <a:rPr lang="en-US" dirty="0"/>
                        <a:t>active</a:t>
                      </a:r>
                    </a:p>
                  </a:txBody>
                  <a:tcPr/>
                </a:tc>
                <a:tc>
                  <a:txBody>
                    <a:bodyPr/>
                    <a:lstStyle/>
                    <a:p>
                      <a:pPr algn="ctr"/>
                      <a:r>
                        <a:rPr lang="en-US" dirty="0"/>
                        <a:t>516</a:t>
                      </a:r>
                    </a:p>
                  </a:txBody>
                  <a:tcPr/>
                </a:tc>
                <a:tc>
                  <a:txBody>
                    <a:bodyPr/>
                    <a:lstStyle/>
                    <a:p>
                      <a:pPr algn="ctr"/>
                      <a:r>
                        <a:rPr lang="en-US" dirty="0"/>
                        <a:t>96</a:t>
                      </a:r>
                    </a:p>
                  </a:txBody>
                  <a:tcPr/>
                </a:tc>
                <a:extLst>
                  <a:ext uri="{0D108BD9-81ED-4DB2-BD59-A6C34878D82A}">
                    <a16:rowId xmlns:a16="http://schemas.microsoft.com/office/drawing/2014/main" val="1576047319"/>
                  </a:ext>
                </a:extLst>
              </a:tr>
              <a:tr h="370840">
                <a:tc>
                  <a:txBody>
                    <a:bodyPr/>
                    <a:lstStyle/>
                    <a:p>
                      <a:pPr algn="ctr"/>
                      <a:r>
                        <a:rPr lang="en-US" dirty="0"/>
                        <a:t>9993</a:t>
                      </a:r>
                    </a:p>
                  </a:txBody>
                  <a:tcPr/>
                </a:tc>
                <a:tc>
                  <a:txBody>
                    <a:bodyPr/>
                    <a:lstStyle/>
                    <a:p>
                      <a:pPr algn="ctr"/>
                      <a:r>
                        <a:rPr lang="en-US" dirty="0"/>
                        <a:t>control</a:t>
                      </a:r>
                    </a:p>
                  </a:txBody>
                  <a:tcPr/>
                </a:tc>
                <a:tc>
                  <a:txBody>
                    <a:bodyPr/>
                    <a:lstStyle/>
                    <a:p>
                      <a:pPr algn="ctr"/>
                      <a:r>
                        <a:rPr lang="en-US" dirty="0"/>
                        <a:t>526</a:t>
                      </a:r>
                    </a:p>
                  </a:txBody>
                  <a:tcPr/>
                </a:tc>
                <a:tc>
                  <a:txBody>
                    <a:bodyPr/>
                    <a:lstStyle/>
                    <a:p>
                      <a:pPr algn="ctr"/>
                      <a:r>
                        <a:rPr lang="en-US" dirty="0"/>
                        <a:t>99</a:t>
                      </a:r>
                    </a:p>
                  </a:txBody>
                  <a:tcPr/>
                </a:tc>
                <a:extLst>
                  <a:ext uri="{0D108BD9-81ED-4DB2-BD59-A6C34878D82A}">
                    <a16:rowId xmlns:a16="http://schemas.microsoft.com/office/drawing/2014/main" val="2425507892"/>
                  </a:ext>
                </a:extLst>
              </a:tr>
            </a:tbl>
          </a:graphicData>
        </a:graphic>
      </p:graphicFrame>
      <p:sp>
        <p:nvSpPr>
          <p:cNvPr id="5" name="TextBox 4">
            <a:extLst>
              <a:ext uri="{FF2B5EF4-FFF2-40B4-BE49-F238E27FC236}">
                <a16:creationId xmlns:a16="http://schemas.microsoft.com/office/drawing/2014/main" id="{43D592B2-0171-5D4D-97F6-F57F5CE6EF13}"/>
              </a:ext>
            </a:extLst>
          </p:cNvPr>
          <p:cNvSpPr txBox="1"/>
          <p:nvPr/>
        </p:nvSpPr>
        <p:spPr>
          <a:xfrm>
            <a:off x="432600" y="2539497"/>
            <a:ext cx="5337808" cy="2246769"/>
          </a:xfrm>
          <a:prstGeom prst="rect">
            <a:avLst/>
          </a:prstGeom>
          <a:noFill/>
        </p:spPr>
        <p:txBody>
          <a:bodyPr wrap="none" rtlCol="0">
            <a:spAutoFit/>
          </a:bodyPr>
          <a:lstStyle/>
          <a:p>
            <a:r>
              <a:rPr lang="en-US" sz="2800" dirty="0"/>
              <a:t>Every column is a variable.</a:t>
            </a:r>
          </a:p>
          <a:p>
            <a:endParaRPr lang="en-US" sz="2800" dirty="0"/>
          </a:p>
          <a:p>
            <a:r>
              <a:rPr lang="en-US" sz="2800" dirty="0"/>
              <a:t>Every row is an observation.</a:t>
            </a:r>
          </a:p>
          <a:p>
            <a:endParaRPr lang="en-US" sz="2800" dirty="0"/>
          </a:p>
          <a:p>
            <a:r>
              <a:rPr lang="en-US" sz="2800" dirty="0"/>
              <a:t>Every cell is a single value.</a:t>
            </a:r>
          </a:p>
        </p:txBody>
      </p:sp>
      <p:cxnSp>
        <p:nvCxnSpPr>
          <p:cNvPr id="7" name="Elbow Connector 6">
            <a:extLst>
              <a:ext uri="{FF2B5EF4-FFF2-40B4-BE49-F238E27FC236}">
                <a16:creationId xmlns:a16="http://schemas.microsoft.com/office/drawing/2014/main" id="{19F16C01-C36E-994F-9184-47E965829563}"/>
              </a:ext>
            </a:extLst>
          </p:cNvPr>
          <p:cNvCxnSpPr>
            <a:stCxn id="5" idx="0"/>
            <a:endCxn id="3" idx="0"/>
          </p:cNvCxnSpPr>
          <p:nvPr/>
        </p:nvCxnSpPr>
        <p:spPr>
          <a:xfrm rot="5400000" flipH="1" flipV="1">
            <a:off x="5846368" y="-303731"/>
            <a:ext cx="98365" cy="5588093"/>
          </a:xfrm>
          <a:prstGeom prst="bentConnector3">
            <a:avLst>
              <a:gd name="adj1" fmla="val 3324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3A716A-CB7C-9E47-BCA5-5D3E4ADAD4D1}"/>
              </a:ext>
            </a:extLst>
          </p:cNvPr>
          <p:cNvCxnSpPr>
            <a:cxnSpLocks/>
          </p:cNvCxnSpPr>
          <p:nvPr/>
        </p:nvCxnSpPr>
        <p:spPr>
          <a:xfrm flipV="1">
            <a:off x="5413248" y="3901440"/>
            <a:ext cx="499872" cy="57302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142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Typical 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a:xfrm>
            <a:off x="838200" y="1825625"/>
            <a:ext cx="5341219" cy="4351338"/>
          </a:xfrm>
        </p:spPr>
        <p:txBody>
          <a:bodyPr>
            <a:normAutofit fontScale="92500" lnSpcReduction="10000"/>
          </a:bodyPr>
          <a:lstStyle/>
          <a:p>
            <a:r>
              <a:rPr lang="en-US" dirty="0"/>
              <a:t>Data exploration</a:t>
            </a:r>
          </a:p>
          <a:p>
            <a:pPr lvl="1"/>
            <a:r>
              <a:rPr lang="en-US" dirty="0"/>
              <a:t>Plotting, descriptive stats</a:t>
            </a:r>
          </a:p>
          <a:p>
            <a:r>
              <a:rPr lang="en-US" dirty="0"/>
              <a:t>Dealing with missing data</a:t>
            </a:r>
          </a:p>
          <a:p>
            <a:pPr lvl="1"/>
            <a:r>
              <a:rPr lang="en-US" dirty="0"/>
              <a:t>Impute missing data, insert missing codes (-999)</a:t>
            </a:r>
          </a:p>
          <a:p>
            <a:r>
              <a:rPr lang="en-US" dirty="0"/>
              <a:t>Reshaping data</a:t>
            </a:r>
          </a:p>
          <a:p>
            <a:pPr lvl="1"/>
            <a:r>
              <a:rPr lang="en-US" dirty="0"/>
              <a:t>Add columns (e.g., create flag is missing more than 10 records)</a:t>
            </a:r>
          </a:p>
          <a:p>
            <a:pPr lvl="1"/>
            <a:r>
              <a:rPr lang="en-US" dirty="0"/>
              <a:t>Update column names (id = </a:t>
            </a:r>
            <a:r>
              <a:rPr lang="en-US" dirty="0" err="1"/>
              <a:t>participant_id</a:t>
            </a:r>
            <a:r>
              <a:rPr lang="en-US" dirty="0"/>
              <a:t>)</a:t>
            </a:r>
          </a:p>
          <a:p>
            <a:pPr lvl="1"/>
            <a:r>
              <a:rPr lang="en-US" dirty="0"/>
              <a:t>Converting between long and wide format</a:t>
            </a:r>
          </a:p>
        </p:txBody>
      </p:sp>
      <p:pic>
        <p:nvPicPr>
          <p:cNvPr id="13314" name="Picture 2">
            <a:extLst>
              <a:ext uri="{FF2B5EF4-FFF2-40B4-BE49-F238E27FC236}">
                <a16:creationId xmlns:a16="http://schemas.microsoft.com/office/drawing/2014/main" id="{2367F63E-E017-AC30-A3D2-743B9DAC3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046" y="1716096"/>
            <a:ext cx="4570396" cy="457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568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Typical 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p:txBody>
          <a:bodyPr>
            <a:normAutofit/>
          </a:bodyPr>
          <a:lstStyle/>
          <a:p>
            <a:r>
              <a:rPr lang="en-US" dirty="0"/>
              <a:t>Filtering data</a:t>
            </a:r>
          </a:p>
          <a:p>
            <a:pPr lvl="1"/>
            <a:r>
              <a:rPr lang="en-US" dirty="0"/>
              <a:t>Remove specific observations, by column or row</a:t>
            </a:r>
          </a:p>
          <a:p>
            <a:r>
              <a:rPr lang="en-US" dirty="0"/>
              <a:t>Merging/matching data from various sources</a:t>
            </a:r>
          </a:p>
          <a:p>
            <a:pPr lvl="1"/>
            <a:r>
              <a:rPr lang="en-US" dirty="0"/>
              <a:t>Join data by common id(s) in various ways (more on next slides)</a:t>
            </a:r>
          </a:p>
          <a:p>
            <a:pPr lvl="1"/>
            <a:r>
              <a:rPr lang="en-US" dirty="0">
                <a:hlinkClick r:id="rId2"/>
              </a:rPr>
              <a:t>https://dplyr.tidyverse.org/articles/two-table.html</a:t>
            </a:r>
            <a:r>
              <a:rPr lang="en-US" dirty="0"/>
              <a:t> </a:t>
            </a:r>
          </a:p>
          <a:p>
            <a:r>
              <a:rPr lang="en-US" dirty="0"/>
              <a:t>Other wrangling</a:t>
            </a:r>
          </a:p>
          <a:p>
            <a:pPr lvl="1"/>
            <a:r>
              <a:rPr lang="en-US" dirty="0"/>
              <a:t>Feature engineering</a:t>
            </a:r>
          </a:p>
          <a:p>
            <a:pPr lvl="2"/>
            <a:r>
              <a:rPr lang="en-US" dirty="0"/>
              <a:t>E.g., Add ‘features’ of date as new columns (e.g., what is day of week for 10/13/2020)</a:t>
            </a:r>
          </a:p>
          <a:p>
            <a:endParaRPr lang="en-US" dirty="0"/>
          </a:p>
        </p:txBody>
      </p:sp>
    </p:spTree>
    <p:extLst>
      <p:ext uri="{BB962C8B-B14F-4D97-AF65-F5344CB8AC3E}">
        <p14:creationId xmlns:p14="http://schemas.microsoft.com/office/powerpoint/2010/main" val="3582014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Workshop Learning Objectives</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fontScale="92500"/>
          </a:bodyPr>
          <a:lstStyle/>
          <a:p>
            <a:pPr marL="514350" indent="-514350">
              <a:buFont typeface="+mj-lt"/>
              <a:buAutoNum type="arabicPeriod"/>
            </a:pPr>
            <a:r>
              <a:rPr lang="en-US" dirty="0"/>
              <a:t>Describe various principles, tools and techniques supportive of open and reproducible science.</a:t>
            </a:r>
          </a:p>
          <a:p>
            <a:pPr marL="914400" lvl="1" indent="-457200">
              <a:buFont typeface="+mj-lt"/>
              <a:buAutoNum type="arabicPeriod"/>
            </a:pPr>
            <a:r>
              <a:rPr lang="en-US" dirty="0"/>
              <a:t>List and describe the FAIR Principles (https://</a:t>
            </a:r>
            <a:r>
              <a:rPr lang="en-US" dirty="0" err="1"/>
              <a:t>www.go-fair.org</a:t>
            </a:r>
            <a:r>
              <a:rPr lang="en-US" dirty="0"/>
              <a:t>/fair-principles)</a:t>
            </a:r>
          </a:p>
          <a:p>
            <a:pPr marL="514350" indent="-514350">
              <a:buFont typeface="+mj-lt"/>
              <a:buAutoNum type="arabicPeriod"/>
            </a:pPr>
            <a:r>
              <a:rPr lang="en-US" dirty="0"/>
              <a:t>Develop a code-only pipeline to allow reproducibility of data prep and analyses.</a:t>
            </a:r>
          </a:p>
          <a:p>
            <a:pPr marL="914400" lvl="1" indent="-457200">
              <a:buFont typeface="+mj-lt"/>
              <a:buAutoNum type="arabicPeriod"/>
            </a:pPr>
            <a:r>
              <a:rPr lang="en-US" dirty="0"/>
              <a:t>Learn about data wrangling principles (e.g., tidy data)</a:t>
            </a:r>
          </a:p>
          <a:p>
            <a:pPr marL="914400" lvl="1" indent="-457200">
              <a:buFont typeface="+mj-lt"/>
              <a:buAutoNum type="arabicPeriod"/>
            </a:pPr>
            <a:r>
              <a:rPr lang="en-US" dirty="0"/>
              <a:t>Import, pre-process &amp; visualize data using R</a:t>
            </a:r>
          </a:p>
          <a:p>
            <a:pPr marL="514350" indent="-514350">
              <a:buFont typeface="+mj-lt"/>
              <a:buAutoNum type="arabicPeriod"/>
            </a:pPr>
            <a:r>
              <a:rPr lang="en-US" dirty="0"/>
              <a:t>Develop a long-term learning plan for practicing reproducible science tools and techniques.</a:t>
            </a:r>
          </a:p>
          <a:p>
            <a:pPr marL="914400" lvl="1" indent="-457200">
              <a:buFont typeface="+mj-lt"/>
              <a:buAutoNum type="arabicPeriod"/>
            </a:pPr>
            <a:r>
              <a:rPr lang="en-US" dirty="0"/>
              <a:t>Share recommended readings, activities for continued learning</a:t>
            </a:r>
          </a:p>
          <a:p>
            <a:pPr marL="514350" indent="-514350">
              <a:buFont typeface="+mj-lt"/>
              <a:buAutoNum type="arabicPeriod"/>
            </a:pPr>
            <a:endParaRPr lang="en-US" dirty="0"/>
          </a:p>
        </p:txBody>
      </p:sp>
    </p:spTree>
    <p:extLst>
      <p:ext uri="{BB962C8B-B14F-4D97-AF65-F5344CB8AC3E}">
        <p14:creationId xmlns:p14="http://schemas.microsoft.com/office/powerpoint/2010/main" val="8323877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1F00-F50F-45C1-77CA-D68508D1D4BB}"/>
              </a:ext>
            </a:extLst>
          </p:cNvPr>
          <p:cNvSpPr>
            <a:spLocks noGrp="1"/>
          </p:cNvSpPr>
          <p:nvPr>
            <p:ph type="title"/>
          </p:nvPr>
        </p:nvSpPr>
        <p:spPr/>
        <p:txBody>
          <a:bodyPr/>
          <a:lstStyle/>
          <a:p>
            <a:r>
              <a:rPr lang="en-US" dirty="0"/>
              <a:t>Primer: </a:t>
            </a:r>
            <a:r>
              <a:rPr lang="en-US" dirty="0" err="1"/>
              <a:t>dplyr</a:t>
            </a:r>
            <a:r>
              <a:rPr lang="en-US" dirty="0"/>
              <a:t> + ggplot2 (part of the </a:t>
            </a:r>
            <a:r>
              <a:rPr lang="en-US" dirty="0" err="1"/>
              <a:t>tidyverse</a:t>
            </a:r>
            <a:r>
              <a:rPr lang="en-US" dirty="0"/>
              <a:t>)</a:t>
            </a:r>
          </a:p>
        </p:txBody>
      </p:sp>
      <p:sp>
        <p:nvSpPr>
          <p:cNvPr id="3" name="Content Placeholder 2">
            <a:extLst>
              <a:ext uri="{FF2B5EF4-FFF2-40B4-BE49-F238E27FC236}">
                <a16:creationId xmlns:a16="http://schemas.microsoft.com/office/drawing/2014/main" id="{1DD3DAC8-1EA4-A783-31C7-095EBB34DA05}"/>
              </a:ext>
            </a:extLst>
          </p:cNvPr>
          <p:cNvSpPr>
            <a:spLocks noGrp="1"/>
          </p:cNvSpPr>
          <p:nvPr>
            <p:ph idx="1"/>
          </p:nvPr>
        </p:nvSpPr>
        <p:spPr/>
        <p:txBody>
          <a:bodyPr>
            <a:normAutofit fontScale="77500" lnSpcReduction="20000"/>
          </a:bodyPr>
          <a:lstStyle/>
          <a:p>
            <a:r>
              <a:rPr lang="en-US" dirty="0" err="1"/>
              <a:t>dplyr</a:t>
            </a:r>
            <a:endParaRPr lang="en-US" dirty="0"/>
          </a:p>
          <a:p>
            <a:pPr lvl="1"/>
            <a:r>
              <a:rPr lang="en-US" dirty="0">
                <a:latin typeface="Consolas" panose="020B0609020204030204" pitchFamily="49" charset="0"/>
                <a:cs typeface="Consolas" panose="020B0609020204030204" pitchFamily="49" charset="0"/>
              </a:rPr>
              <a:t>select() </a:t>
            </a:r>
            <a:r>
              <a:rPr lang="en-US" dirty="0">
                <a:latin typeface="+mj-lt"/>
                <a:cs typeface="Consolas" panose="020B0609020204030204" pitchFamily="49" charset="0"/>
              </a:rPr>
              <a:t>= select certain columns</a:t>
            </a:r>
          </a:p>
          <a:p>
            <a:pPr lvl="2"/>
            <a:r>
              <a:rPr lang="en-US" dirty="0">
                <a:latin typeface="Consolas" panose="020B0609020204030204" pitchFamily="49" charset="0"/>
                <a:cs typeface="Consolas" panose="020B0609020204030204" pitchFamily="49" charset="0"/>
              </a:rPr>
              <a:t>contains(“timer”)</a:t>
            </a:r>
          </a:p>
          <a:p>
            <a:pPr lvl="2"/>
            <a:r>
              <a:rPr lang="en-US" dirty="0">
                <a:latin typeface="Consolas" panose="020B0609020204030204" pitchFamily="49" charset="0"/>
                <a:cs typeface="Consolas" panose="020B0609020204030204" pitchFamily="49" charset="0"/>
              </a:rPr>
              <a:t>-contains(“timer”)</a:t>
            </a:r>
          </a:p>
          <a:p>
            <a:pPr lvl="1"/>
            <a:r>
              <a:rPr lang="en-US" dirty="0">
                <a:latin typeface="Consolas" panose="020B0609020204030204" pitchFamily="49" charset="0"/>
                <a:cs typeface="Consolas" panose="020B0609020204030204" pitchFamily="49" charset="0"/>
              </a:rPr>
              <a:t>mutate() </a:t>
            </a:r>
            <a:r>
              <a:rPr lang="en-US" dirty="0">
                <a:latin typeface="+mj-lt"/>
                <a:cs typeface="Consolas" panose="020B0609020204030204" pitchFamily="49" charset="0"/>
              </a:rPr>
              <a:t>= append or modify a column</a:t>
            </a:r>
          </a:p>
          <a:p>
            <a:pPr lvl="1"/>
            <a:r>
              <a:rPr lang="en-US" dirty="0" err="1">
                <a:latin typeface="Consolas" panose="020B0609020204030204" pitchFamily="49" charset="0"/>
                <a:cs typeface="Consolas" panose="020B0609020204030204" pitchFamily="49" charset="0"/>
              </a:rPr>
              <a:t>group_by</a:t>
            </a:r>
            <a:r>
              <a:rPr lang="en-US" dirty="0">
                <a:latin typeface="Consolas" panose="020B0609020204030204" pitchFamily="49" charset="0"/>
                <a:cs typeface="Consolas" panose="020B0609020204030204" pitchFamily="49" charset="0"/>
              </a:rPr>
              <a:t>() = </a:t>
            </a:r>
            <a:r>
              <a:rPr lang="en-US" dirty="0">
                <a:latin typeface="+mj-lt"/>
                <a:cs typeface="Consolas" panose="020B0609020204030204" pitchFamily="49" charset="0"/>
              </a:rPr>
              <a:t>group output of analysis by grouping factors</a:t>
            </a:r>
          </a:p>
          <a:p>
            <a:pPr lvl="1"/>
            <a:r>
              <a:rPr lang="en-US" dirty="0">
                <a:latin typeface="Consolas" panose="020B0609020204030204" pitchFamily="49" charset="0"/>
                <a:cs typeface="Consolas" panose="020B0609020204030204" pitchFamily="49" charset="0"/>
              </a:rPr>
              <a:t>%&gt;% = </a:t>
            </a:r>
            <a:r>
              <a:rPr lang="en-US" dirty="0">
                <a:cs typeface="Consolas" panose="020B0609020204030204" pitchFamily="49" charset="0"/>
              </a:rPr>
              <a:t>pipe (chaining operator)</a:t>
            </a:r>
          </a:p>
          <a:p>
            <a:pPr lvl="1"/>
            <a:endParaRPr lang="en-US" dirty="0"/>
          </a:p>
          <a:p>
            <a:r>
              <a:rPr lang="en-US" dirty="0"/>
              <a:t>ggplot2</a:t>
            </a:r>
          </a:p>
          <a:p>
            <a:pPr lvl="1"/>
            <a:r>
              <a:rPr lang="en-US" dirty="0" err="1">
                <a:latin typeface="Consolas" panose="020B0609020204030204" pitchFamily="49" charset="0"/>
                <a:cs typeface="Consolas" panose="020B0609020204030204" pitchFamily="49" charset="0"/>
              </a:rPr>
              <a:t>geom_bar</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geom_point</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geom_line</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geom_histogram</a:t>
            </a:r>
            <a:r>
              <a:rPr lang="en-US" dirty="0">
                <a:latin typeface="Consolas" panose="020B0609020204030204" pitchFamily="49" charset="0"/>
                <a:cs typeface="Consolas" panose="020B0609020204030204" pitchFamily="49" charset="0"/>
              </a:rPr>
              <a:t>()</a:t>
            </a:r>
          </a:p>
          <a:p>
            <a:pPr lvl="1"/>
            <a:r>
              <a:rPr lang="en-US" dirty="0" err="1">
                <a:latin typeface="Consolas" panose="020B0609020204030204" pitchFamily="49" charset="0"/>
                <a:cs typeface="Consolas" panose="020B0609020204030204" pitchFamily="49" charset="0"/>
              </a:rPr>
              <a:t>facet_grid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facet_wrap</a:t>
            </a:r>
            <a:endParaRPr lang="en-US" dirty="0">
              <a:latin typeface="Consolas" panose="020B0609020204030204" pitchFamily="49" charset="0"/>
              <a:cs typeface="Consolas" panose="020B0609020204030204" pitchFamily="49" charset="0"/>
            </a:endParaRPr>
          </a:p>
          <a:p>
            <a:pPr lvl="1"/>
            <a:r>
              <a:rPr lang="en-US" dirty="0" err="1">
                <a:latin typeface="Consolas" panose="020B0609020204030204" pitchFamily="49" charset="0"/>
                <a:cs typeface="Consolas" panose="020B0609020204030204" pitchFamily="49" charset="0"/>
              </a:rPr>
              <a:t>theme_bw</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theme_minimal</a:t>
            </a:r>
            <a:r>
              <a:rPr lang="en-US" dirty="0">
                <a:latin typeface="Consolas" panose="020B0609020204030204" pitchFamily="49" charset="0"/>
                <a:cs typeface="Consolas" panose="020B0609020204030204" pitchFamily="49" charset="0"/>
              </a:rPr>
              <a:t>(), theme(</a:t>
            </a:r>
            <a:r>
              <a:rPr lang="en-US" dirty="0" err="1">
                <a:latin typeface="Consolas" panose="020B0609020204030204" pitchFamily="49" charset="0"/>
                <a:cs typeface="Consolas" panose="020B0609020204030204" pitchFamily="49" charset="0"/>
              </a:rPr>
              <a:t>element_text</a:t>
            </a:r>
            <a:r>
              <a:rPr lang="en-US" dirty="0">
                <a:latin typeface="Consolas" panose="020B0609020204030204" pitchFamily="49" charset="0"/>
                <a:cs typeface="Consolas" panose="020B0609020204030204" pitchFamily="49" charset="0"/>
              </a:rPr>
              <a:t>(angle=90, font-family=“Arial”))</a:t>
            </a:r>
          </a:p>
          <a:p>
            <a:pPr lvl="1"/>
            <a:endParaRPr lang="en-US" dirty="0"/>
          </a:p>
        </p:txBody>
      </p:sp>
    </p:spTree>
    <p:extLst>
      <p:ext uri="{BB962C8B-B14F-4D97-AF65-F5344CB8AC3E}">
        <p14:creationId xmlns:p14="http://schemas.microsoft.com/office/powerpoint/2010/main" val="3999085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DA75-B8F7-3F13-D593-4D561AB48DD3}"/>
              </a:ext>
            </a:extLst>
          </p:cNvPr>
          <p:cNvSpPr>
            <a:spLocks noGrp="1"/>
          </p:cNvSpPr>
          <p:nvPr>
            <p:ph type="title"/>
          </p:nvPr>
        </p:nvSpPr>
        <p:spPr/>
        <p:txBody>
          <a:bodyPr/>
          <a:lstStyle/>
          <a:p>
            <a:r>
              <a:rPr lang="en-US" dirty="0" err="1"/>
              <a:t>ggstatsplot</a:t>
            </a:r>
            <a:endParaRPr lang="en-US" dirty="0"/>
          </a:p>
        </p:txBody>
      </p:sp>
      <p:pic>
        <p:nvPicPr>
          <p:cNvPr id="5" name="Content Placeholder 4" descr="A picture containing table&#10;&#10;Description automatically generated">
            <a:hlinkClick r:id="rId3"/>
            <a:extLst>
              <a:ext uri="{FF2B5EF4-FFF2-40B4-BE49-F238E27FC236}">
                <a16:creationId xmlns:a16="http://schemas.microsoft.com/office/drawing/2014/main" id="{F14097C4-29CD-9C68-5EE4-CA0AB653E1F7}"/>
              </a:ext>
            </a:extLst>
          </p:cNvPr>
          <p:cNvPicPr>
            <a:picLocks noGrp="1" noChangeAspect="1"/>
          </p:cNvPicPr>
          <p:nvPr>
            <p:ph idx="1"/>
          </p:nvPr>
        </p:nvPicPr>
        <p:blipFill>
          <a:blip r:embed="rId4"/>
          <a:stretch>
            <a:fillRect/>
          </a:stretch>
        </p:blipFill>
        <p:spPr>
          <a:xfrm>
            <a:off x="7406025" y="365125"/>
            <a:ext cx="4473463" cy="6127750"/>
          </a:xfrm>
        </p:spPr>
      </p:pic>
      <p:pic>
        <p:nvPicPr>
          <p:cNvPr id="1026" name="Picture 2">
            <a:extLst>
              <a:ext uri="{FF2B5EF4-FFF2-40B4-BE49-F238E27FC236}">
                <a16:creationId xmlns:a16="http://schemas.microsoft.com/office/drawing/2014/main" id="{54D1DEDF-260E-F7C4-31D0-AC08B770EB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512" y="1583991"/>
            <a:ext cx="6872438" cy="4908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1701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lnSpcReduction="10000"/>
          </a:bodyPr>
          <a:lstStyle/>
          <a:p>
            <a:r>
              <a:rPr lang="en-US" sz="3600" b="1" dirty="0"/>
              <a:t>Left join</a:t>
            </a:r>
          </a:p>
          <a:p>
            <a:endParaRPr lang="en-US" b="1" dirty="0"/>
          </a:p>
          <a:p>
            <a:r>
              <a:rPr lang="en-US" dirty="0"/>
              <a:t>All rows from x, and all columns from x and y. Rows in x with no match in y will have NA values in the new columns.</a:t>
            </a:r>
          </a:p>
        </p:txBody>
      </p:sp>
      <p:pic>
        <p:nvPicPr>
          <p:cNvPr id="5" name="Picture 2">
            <a:extLst>
              <a:ext uri="{FF2B5EF4-FFF2-40B4-BE49-F238E27FC236}">
                <a16:creationId xmlns:a16="http://schemas.microsoft.com/office/drawing/2014/main" id="{A5889E0B-233D-BC0A-526A-89264598C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440" y="396875"/>
            <a:ext cx="5923949" cy="5923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910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a:bodyPr>
          <a:lstStyle/>
          <a:p>
            <a:r>
              <a:rPr lang="en-US" sz="3600" b="1" dirty="0"/>
              <a:t>inner join</a:t>
            </a:r>
          </a:p>
          <a:p>
            <a:endParaRPr lang="en-US" sz="3600" b="1" dirty="0"/>
          </a:p>
          <a:p>
            <a:r>
              <a:rPr lang="en-US" dirty="0"/>
              <a:t>All rows from x where there are matching values in y, and all columns from x and y.</a:t>
            </a:r>
          </a:p>
        </p:txBody>
      </p:sp>
      <p:pic>
        <p:nvPicPr>
          <p:cNvPr id="6146" name="Picture 2">
            <a:extLst>
              <a:ext uri="{FF2B5EF4-FFF2-40B4-BE49-F238E27FC236}">
                <a16:creationId xmlns:a16="http://schemas.microsoft.com/office/drawing/2014/main" id="{9977DCC0-3D77-DD0C-CAB6-9CC3552C09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5440" y="396875"/>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32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fontScale="92500" lnSpcReduction="10000"/>
          </a:bodyPr>
          <a:lstStyle/>
          <a:p>
            <a:r>
              <a:rPr lang="en-US" sz="3600" b="1" dirty="0"/>
              <a:t>full join</a:t>
            </a:r>
          </a:p>
          <a:p>
            <a:endParaRPr lang="en-US" sz="3600" dirty="0"/>
          </a:p>
          <a:p>
            <a:r>
              <a:rPr lang="en-US" dirty="0"/>
              <a:t>All rows and all columns from both x and y. </a:t>
            </a:r>
          </a:p>
          <a:p>
            <a:r>
              <a:rPr lang="en-US" dirty="0"/>
              <a:t>Where there are not matching values, returns NA for the one missing.</a:t>
            </a:r>
            <a:br>
              <a:rPr lang="en-US" sz="3600" dirty="0"/>
            </a:br>
            <a:endParaRPr lang="en-US" sz="3600" dirty="0"/>
          </a:p>
        </p:txBody>
      </p:sp>
      <p:pic>
        <p:nvPicPr>
          <p:cNvPr id="8194" name="Picture 2">
            <a:extLst>
              <a:ext uri="{FF2B5EF4-FFF2-40B4-BE49-F238E27FC236}">
                <a16:creationId xmlns:a16="http://schemas.microsoft.com/office/drawing/2014/main" id="{02D623B7-4985-8C4E-3454-D443A0A3D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541" y="899786"/>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2676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3300663" cy="4351338"/>
          </a:xfrm>
        </p:spPr>
        <p:txBody>
          <a:bodyPr>
            <a:normAutofit fontScale="85000" lnSpcReduction="20000"/>
          </a:bodyPr>
          <a:lstStyle/>
          <a:p>
            <a:r>
              <a:rPr lang="en-US" sz="3600" b="1" dirty="0"/>
              <a:t>semi join</a:t>
            </a:r>
          </a:p>
          <a:p>
            <a:endParaRPr lang="en-US" sz="3600" b="1" dirty="0"/>
          </a:p>
          <a:p>
            <a:r>
              <a:rPr lang="en-US" dirty="0"/>
              <a:t>All rows from </a:t>
            </a:r>
            <a:r>
              <a:rPr lang="en-US" sz="3600" dirty="0"/>
              <a:t>x</a:t>
            </a:r>
            <a:r>
              <a:rPr lang="en-US" dirty="0"/>
              <a:t> where there are matching values in </a:t>
            </a:r>
            <a:r>
              <a:rPr lang="en-US" sz="3600" dirty="0"/>
              <a:t>y</a:t>
            </a:r>
            <a:r>
              <a:rPr lang="en-US" dirty="0"/>
              <a:t>, keeping just columns from </a:t>
            </a:r>
            <a:r>
              <a:rPr lang="en-US" sz="3600" dirty="0"/>
              <a:t>x</a:t>
            </a:r>
            <a:r>
              <a:rPr lang="en-US" dirty="0"/>
              <a:t>. </a:t>
            </a:r>
          </a:p>
          <a:p>
            <a:r>
              <a:rPr lang="en-US" dirty="0"/>
              <a:t>Basically filtering one </a:t>
            </a:r>
            <a:r>
              <a:rPr lang="en-US" dirty="0" err="1"/>
              <a:t>dataframe</a:t>
            </a:r>
            <a:r>
              <a:rPr lang="en-US" dirty="0"/>
              <a:t>, using another </a:t>
            </a:r>
            <a:r>
              <a:rPr lang="en-US" dirty="0" err="1"/>
              <a:t>dataframe</a:t>
            </a:r>
            <a:r>
              <a:rPr lang="en-US" dirty="0"/>
              <a:t> as the match.</a:t>
            </a:r>
            <a:endParaRPr lang="en-US" sz="3600" b="1" dirty="0"/>
          </a:p>
        </p:txBody>
      </p:sp>
      <p:pic>
        <p:nvPicPr>
          <p:cNvPr id="10242" name="Picture 2">
            <a:extLst>
              <a:ext uri="{FF2B5EF4-FFF2-40B4-BE49-F238E27FC236}">
                <a16:creationId xmlns:a16="http://schemas.microsoft.com/office/drawing/2014/main" id="{5D5C2EF3-90D4-A94C-6942-B785CDD86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691" y="254217"/>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175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C52F-4C34-B209-78A1-A7263621C3D6}"/>
              </a:ext>
            </a:extLst>
          </p:cNvPr>
          <p:cNvSpPr>
            <a:spLocks noGrp="1"/>
          </p:cNvSpPr>
          <p:nvPr>
            <p:ph type="title"/>
          </p:nvPr>
        </p:nvSpPr>
        <p:spPr/>
        <p:txBody>
          <a:bodyPr/>
          <a:lstStyle/>
          <a:p>
            <a:r>
              <a:rPr lang="en-US" dirty="0"/>
              <a:t>Joining data</a:t>
            </a:r>
          </a:p>
        </p:txBody>
      </p:sp>
      <p:sp>
        <p:nvSpPr>
          <p:cNvPr id="3" name="Content Placeholder 2">
            <a:extLst>
              <a:ext uri="{FF2B5EF4-FFF2-40B4-BE49-F238E27FC236}">
                <a16:creationId xmlns:a16="http://schemas.microsoft.com/office/drawing/2014/main" id="{38BC8D51-774D-C347-BD96-F607688C6AC2}"/>
              </a:ext>
            </a:extLst>
          </p:cNvPr>
          <p:cNvSpPr>
            <a:spLocks noGrp="1"/>
          </p:cNvSpPr>
          <p:nvPr>
            <p:ph idx="1"/>
          </p:nvPr>
        </p:nvSpPr>
        <p:spPr>
          <a:xfrm>
            <a:off x="838200" y="1825625"/>
            <a:ext cx="4022558" cy="4351338"/>
          </a:xfrm>
        </p:spPr>
        <p:txBody>
          <a:bodyPr>
            <a:normAutofit fontScale="92500" lnSpcReduction="20000"/>
          </a:bodyPr>
          <a:lstStyle/>
          <a:p>
            <a:r>
              <a:rPr lang="en-US" sz="3900" b="1" dirty="0"/>
              <a:t>anti join</a:t>
            </a:r>
          </a:p>
          <a:p>
            <a:endParaRPr lang="en-US" dirty="0"/>
          </a:p>
          <a:p>
            <a:r>
              <a:rPr lang="en-US" dirty="0"/>
              <a:t>Keeps all rows from x where there are not matching values in y, keeping just columns from x. </a:t>
            </a:r>
          </a:p>
          <a:p>
            <a:r>
              <a:rPr lang="en-US" dirty="0"/>
              <a:t>Find out which data is </a:t>
            </a:r>
            <a:r>
              <a:rPr lang="en-US" b="1" dirty="0"/>
              <a:t>not</a:t>
            </a:r>
            <a:r>
              <a:rPr lang="en-US" dirty="0"/>
              <a:t> joining, or may be missing from one or both datasets.</a:t>
            </a:r>
            <a:br>
              <a:rPr lang="en-US" dirty="0"/>
            </a:br>
            <a:endParaRPr lang="en-US" dirty="0"/>
          </a:p>
        </p:txBody>
      </p:sp>
      <p:pic>
        <p:nvPicPr>
          <p:cNvPr id="12290" name="Picture 2">
            <a:extLst>
              <a:ext uri="{FF2B5EF4-FFF2-40B4-BE49-F238E27FC236}">
                <a16:creationId xmlns:a16="http://schemas.microsoft.com/office/drawing/2014/main" id="{7AA39E33-ADFB-4A8C-31CF-10D712A94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5690" y="381000"/>
            <a:ext cx="6096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40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912E-10B4-5747-A796-51CA2D0D8A05}"/>
              </a:ext>
            </a:extLst>
          </p:cNvPr>
          <p:cNvSpPr>
            <a:spLocks noGrp="1"/>
          </p:cNvSpPr>
          <p:nvPr>
            <p:ph type="title"/>
          </p:nvPr>
        </p:nvSpPr>
        <p:spPr>
          <a:xfrm>
            <a:off x="838200" y="365125"/>
            <a:ext cx="10956010" cy="1325563"/>
          </a:xfrm>
        </p:spPr>
        <p:txBody>
          <a:bodyPr/>
          <a:lstStyle/>
          <a:p>
            <a:r>
              <a:rPr lang="en-US" dirty="0"/>
              <a:t>PSA: Five Qualities of Great Visualizations</a:t>
            </a:r>
          </a:p>
        </p:txBody>
      </p:sp>
      <p:sp>
        <p:nvSpPr>
          <p:cNvPr id="3" name="Content Placeholder 2">
            <a:extLst>
              <a:ext uri="{FF2B5EF4-FFF2-40B4-BE49-F238E27FC236}">
                <a16:creationId xmlns:a16="http://schemas.microsoft.com/office/drawing/2014/main" id="{DBA5AE74-06D7-C648-89A0-A8640E00D5B0}"/>
              </a:ext>
            </a:extLst>
          </p:cNvPr>
          <p:cNvSpPr>
            <a:spLocks noGrp="1"/>
          </p:cNvSpPr>
          <p:nvPr>
            <p:ph idx="1"/>
          </p:nvPr>
        </p:nvSpPr>
        <p:spPr>
          <a:xfrm>
            <a:off x="838200" y="1825625"/>
            <a:ext cx="5257800" cy="4351338"/>
          </a:xfrm>
        </p:spPr>
        <p:txBody>
          <a:bodyPr>
            <a:normAutofit fontScale="85000" lnSpcReduction="10000"/>
          </a:bodyPr>
          <a:lstStyle/>
          <a:p>
            <a:pPr marL="514350" indent="-514350">
              <a:buFont typeface="+mj-lt"/>
              <a:buAutoNum type="arabicPeriod"/>
            </a:pPr>
            <a:r>
              <a:rPr lang="en-US" b="1" dirty="0"/>
              <a:t>Truthful: </a:t>
            </a:r>
            <a:r>
              <a:rPr lang="en-US" dirty="0"/>
              <a:t>transparency in decision making and reporting</a:t>
            </a:r>
          </a:p>
          <a:p>
            <a:pPr marL="514350" indent="-514350">
              <a:buFont typeface="+mj-lt"/>
              <a:buAutoNum type="arabicPeriod"/>
            </a:pPr>
            <a:r>
              <a:rPr lang="en-US" b="1" dirty="0"/>
              <a:t>Functional: </a:t>
            </a:r>
            <a:r>
              <a:rPr lang="en-US" dirty="0"/>
              <a:t>understandable, uncluttered</a:t>
            </a:r>
          </a:p>
          <a:p>
            <a:pPr marL="514350" indent="-514350">
              <a:buFont typeface="+mj-lt"/>
              <a:buAutoNum type="arabicPeriod"/>
            </a:pPr>
            <a:r>
              <a:rPr lang="en-US" b="1" dirty="0"/>
              <a:t>Beautiful: </a:t>
            </a:r>
            <a:r>
              <a:rPr lang="en-US" dirty="0"/>
              <a:t>plots can be art too</a:t>
            </a:r>
          </a:p>
          <a:p>
            <a:pPr marL="971550" lvl="1" indent="-514350">
              <a:buFont typeface="+mj-lt"/>
              <a:buAutoNum type="arabicPeriod"/>
            </a:pPr>
            <a:r>
              <a:rPr lang="en-US" dirty="0">
                <a:hlinkClick r:id="rId2"/>
              </a:rPr>
              <a:t>https://playingthearchive.com</a:t>
            </a:r>
            <a:r>
              <a:rPr lang="en-US" dirty="0"/>
              <a:t> </a:t>
            </a:r>
          </a:p>
          <a:p>
            <a:pPr marL="514350" indent="-514350">
              <a:buFont typeface="+mj-lt"/>
              <a:buAutoNum type="arabicPeriod"/>
            </a:pPr>
            <a:r>
              <a:rPr lang="en-US" b="1" dirty="0"/>
              <a:t>Insightful: </a:t>
            </a:r>
            <a:r>
              <a:rPr lang="en-US" dirty="0"/>
              <a:t>reveal trends or relationships</a:t>
            </a:r>
          </a:p>
          <a:p>
            <a:pPr marL="514350" indent="-514350">
              <a:buFont typeface="+mj-lt"/>
              <a:buAutoNum type="arabicPeriod"/>
            </a:pPr>
            <a:r>
              <a:rPr lang="en-US" b="1" dirty="0"/>
              <a:t>Enlightening: </a:t>
            </a:r>
            <a:r>
              <a:rPr lang="en-US" dirty="0"/>
              <a:t>integration of 1-4 executed </a:t>
            </a:r>
            <a:r>
              <a:rPr lang="en-US" dirty="0" err="1"/>
              <a:t>succesfully</a:t>
            </a:r>
            <a:endParaRPr lang="en-US" dirty="0"/>
          </a:p>
        </p:txBody>
      </p:sp>
      <p:pic>
        <p:nvPicPr>
          <p:cNvPr id="4" name="Picture 2" descr="The Truthful Art">
            <a:extLst>
              <a:ext uri="{FF2B5EF4-FFF2-40B4-BE49-F238E27FC236}">
                <a16:creationId xmlns:a16="http://schemas.microsoft.com/office/drawing/2014/main" id="{EC06DE91-13E8-0E4C-934B-DEA1795F6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0434" y="1825625"/>
            <a:ext cx="3387497" cy="4032734"/>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762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Wrangling – JSON data</a:t>
            </a:r>
          </a:p>
        </p:txBody>
      </p:sp>
    </p:spTree>
    <p:extLst>
      <p:ext uri="{BB962C8B-B14F-4D97-AF65-F5344CB8AC3E}">
        <p14:creationId xmlns:p14="http://schemas.microsoft.com/office/powerpoint/2010/main" val="3778434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B553-5465-BE27-8AD5-F19BA680C8D6}"/>
              </a:ext>
            </a:extLst>
          </p:cNvPr>
          <p:cNvSpPr>
            <a:spLocks noGrp="1"/>
          </p:cNvSpPr>
          <p:nvPr>
            <p:ph type="title"/>
          </p:nvPr>
        </p:nvSpPr>
        <p:spPr/>
        <p:txBody>
          <a:bodyPr/>
          <a:lstStyle/>
          <a:p>
            <a:r>
              <a:rPr lang="en-US" dirty="0"/>
              <a:t>What is JSON?</a:t>
            </a:r>
          </a:p>
        </p:txBody>
      </p:sp>
      <p:sp>
        <p:nvSpPr>
          <p:cNvPr id="3" name="Content Placeholder 2">
            <a:extLst>
              <a:ext uri="{FF2B5EF4-FFF2-40B4-BE49-F238E27FC236}">
                <a16:creationId xmlns:a16="http://schemas.microsoft.com/office/drawing/2014/main" id="{36EED9EF-09E3-9374-3B48-D84E302EFB20}"/>
              </a:ext>
            </a:extLst>
          </p:cNvPr>
          <p:cNvSpPr>
            <a:spLocks noGrp="1"/>
          </p:cNvSpPr>
          <p:nvPr>
            <p:ph idx="1"/>
          </p:nvPr>
        </p:nvSpPr>
        <p:spPr>
          <a:xfrm>
            <a:off x="838200" y="1825625"/>
            <a:ext cx="5493876" cy="4351338"/>
          </a:xfrm>
        </p:spPr>
        <p:txBody>
          <a:bodyPr>
            <a:normAutofit/>
          </a:bodyPr>
          <a:lstStyle/>
          <a:p>
            <a:r>
              <a:rPr lang="en-US" b="1" dirty="0"/>
              <a:t>J</a:t>
            </a:r>
            <a:r>
              <a:rPr lang="en-US" dirty="0"/>
              <a:t>ava</a:t>
            </a:r>
            <a:r>
              <a:rPr lang="en-US" b="1" dirty="0"/>
              <a:t>S</a:t>
            </a:r>
            <a:r>
              <a:rPr lang="en-US" dirty="0"/>
              <a:t>cript </a:t>
            </a:r>
            <a:r>
              <a:rPr lang="en-US" b="1" dirty="0"/>
              <a:t>O</a:t>
            </a:r>
            <a:r>
              <a:rPr lang="en-US" dirty="0"/>
              <a:t>bject </a:t>
            </a:r>
            <a:r>
              <a:rPr lang="en-US" b="1" dirty="0"/>
              <a:t>N</a:t>
            </a:r>
            <a:r>
              <a:rPr lang="en-US" dirty="0"/>
              <a:t>otation</a:t>
            </a:r>
          </a:p>
          <a:p>
            <a:r>
              <a:rPr lang="en-US" dirty="0"/>
              <a:t>Lightweight format for storing and transporting data (similar to csv)</a:t>
            </a:r>
          </a:p>
          <a:p>
            <a:r>
              <a:rPr lang="en-US" dirty="0"/>
              <a:t>Often used when data is sent from a server to a web page</a:t>
            </a:r>
          </a:p>
          <a:p>
            <a:r>
              <a:rPr lang="en-US" dirty="0"/>
              <a:t>"self-describing" and easy to understand</a:t>
            </a:r>
          </a:p>
        </p:txBody>
      </p:sp>
      <p:pic>
        <p:nvPicPr>
          <p:cNvPr id="5" name="Picture 4" descr="Text, letter&#10;&#10;Description automatically generated">
            <a:extLst>
              <a:ext uri="{FF2B5EF4-FFF2-40B4-BE49-F238E27FC236}">
                <a16:creationId xmlns:a16="http://schemas.microsoft.com/office/drawing/2014/main" id="{0D5B24F4-76CF-C2FC-9A21-8747AAD1A0DF}"/>
              </a:ext>
            </a:extLst>
          </p:cNvPr>
          <p:cNvPicPr>
            <a:picLocks noChangeAspect="1"/>
          </p:cNvPicPr>
          <p:nvPr/>
        </p:nvPicPr>
        <p:blipFill>
          <a:blip r:embed="rId2"/>
          <a:stretch>
            <a:fillRect/>
          </a:stretch>
        </p:blipFill>
        <p:spPr>
          <a:xfrm>
            <a:off x="6738600" y="1414178"/>
            <a:ext cx="4932366" cy="3331077"/>
          </a:xfrm>
          <a:prstGeom prst="rect">
            <a:avLst/>
          </a:prstGeom>
        </p:spPr>
      </p:pic>
      <p:sp>
        <p:nvSpPr>
          <p:cNvPr id="6" name="Rectangle 5">
            <a:extLst>
              <a:ext uri="{FF2B5EF4-FFF2-40B4-BE49-F238E27FC236}">
                <a16:creationId xmlns:a16="http://schemas.microsoft.com/office/drawing/2014/main" id="{63966D4D-05DB-0185-15AE-0A96CFF30EE7}"/>
              </a:ext>
            </a:extLst>
          </p:cNvPr>
          <p:cNvSpPr/>
          <p:nvPr/>
        </p:nvSpPr>
        <p:spPr>
          <a:xfrm>
            <a:off x="6355328" y="6176963"/>
            <a:ext cx="5493876" cy="369332"/>
          </a:xfrm>
          <a:prstGeom prst="rect">
            <a:avLst/>
          </a:prstGeom>
        </p:spPr>
        <p:txBody>
          <a:bodyPr wrap="none">
            <a:spAutoFit/>
          </a:bodyPr>
          <a:lstStyle/>
          <a:p>
            <a:r>
              <a:rPr lang="en-US" dirty="0">
                <a:hlinkClick r:id="rId3"/>
              </a:rPr>
              <a:t>https://www.w3schools.com/whatis/whatis_json.asp</a:t>
            </a:r>
            <a:r>
              <a:rPr lang="en-US" dirty="0"/>
              <a:t> </a:t>
            </a:r>
          </a:p>
        </p:txBody>
      </p:sp>
    </p:spTree>
    <p:extLst>
      <p:ext uri="{BB962C8B-B14F-4D97-AF65-F5344CB8AC3E}">
        <p14:creationId xmlns:p14="http://schemas.microsoft.com/office/powerpoint/2010/main" val="2531898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a:xfrm>
            <a:off x="838200" y="1825625"/>
            <a:ext cx="4904232" cy="4351338"/>
          </a:xfrm>
        </p:spPr>
        <p:txBody>
          <a:bodyPr>
            <a:noAutofit/>
          </a:bodyPr>
          <a:lstStyle/>
          <a:p>
            <a:r>
              <a:rPr lang="en-US" sz="1800" dirty="0">
                <a:latin typeface="+mj-lt"/>
                <a:cs typeface="Arial" panose="020B0604020202020204" pitchFamily="34" charset="0"/>
              </a:rPr>
              <a:t>What is Reproducible Science?</a:t>
            </a:r>
          </a:p>
          <a:p>
            <a:r>
              <a:rPr lang="en-US" sz="1800" dirty="0">
                <a:latin typeface="+mj-lt"/>
                <a:cs typeface="Arial" panose="020B0604020202020204" pitchFamily="34" charset="0"/>
              </a:rPr>
              <a:t>Reproducible &amp; FAIR Data Workflows</a:t>
            </a:r>
          </a:p>
          <a:p>
            <a:r>
              <a:rPr lang="en-US" sz="1800" dirty="0">
                <a:latin typeface="+mj-lt"/>
                <a:cs typeface="Arial" panose="020B0604020202020204" pitchFamily="34" charset="0"/>
              </a:rPr>
              <a:t>Tools Supporting Reproducible Science, Overview of available tools</a:t>
            </a:r>
          </a:p>
          <a:p>
            <a:pPr lvl="1"/>
            <a:r>
              <a:rPr lang="en-US" sz="1800" b="1" dirty="0">
                <a:latin typeface="+mj-lt"/>
                <a:cs typeface="Arial" panose="020B0604020202020204" pitchFamily="34" charset="0"/>
              </a:rPr>
              <a:t>Skill 1: Using Reference Management Software</a:t>
            </a:r>
          </a:p>
          <a:p>
            <a:pPr lvl="1"/>
            <a:r>
              <a:rPr lang="en-US" sz="1800" b="1" dirty="0">
                <a:latin typeface="+mj-lt"/>
                <a:cs typeface="Arial" panose="020B0604020202020204" pitchFamily="34" charset="0"/>
              </a:rPr>
              <a:t>Skill 2: Using Git (and </a:t>
            </a:r>
            <a:r>
              <a:rPr lang="en-US" sz="1800" b="1" dirty="0" err="1">
                <a:latin typeface="+mj-lt"/>
                <a:cs typeface="Arial" panose="020B0604020202020204" pitchFamily="34" charset="0"/>
              </a:rPr>
              <a:t>Github</a:t>
            </a:r>
            <a:r>
              <a:rPr lang="en-US" sz="1800" b="1" dirty="0">
                <a:latin typeface="+mj-lt"/>
                <a:cs typeface="Arial" panose="020B0604020202020204" pitchFamily="34" charset="0"/>
              </a:rPr>
              <a:t>) for code management and collaboration</a:t>
            </a:r>
          </a:p>
          <a:p>
            <a:r>
              <a:rPr lang="en-US" sz="1800" dirty="0">
                <a:latin typeface="+mj-lt"/>
                <a:cs typeface="Arial" panose="020B0604020202020204" pitchFamily="34" charset="0"/>
              </a:rPr>
              <a:t>Orientation to R, RStudio, </a:t>
            </a:r>
            <a:r>
              <a:rPr lang="en-US" sz="1800" dirty="0" err="1">
                <a:latin typeface="+mj-lt"/>
                <a:cs typeface="Arial" panose="020B0604020202020204" pitchFamily="34" charset="0"/>
              </a:rPr>
              <a:t>RMarkdown</a:t>
            </a:r>
            <a:endParaRPr lang="en-US" sz="1800" dirty="0">
              <a:latin typeface="+mj-lt"/>
              <a:cs typeface="Arial" panose="020B0604020202020204" pitchFamily="34" charset="0"/>
            </a:endParaRPr>
          </a:p>
          <a:p>
            <a:pPr lvl="1"/>
            <a:r>
              <a:rPr lang="en-US" sz="1800" b="1" dirty="0">
                <a:latin typeface="+mj-lt"/>
                <a:cs typeface="Arial" panose="020B0604020202020204" pitchFamily="34" charset="0"/>
              </a:rPr>
              <a:t>Skill 3: R syntax primer</a:t>
            </a:r>
          </a:p>
        </p:txBody>
      </p:sp>
      <p:sp>
        <p:nvSpPr>
          <p:cNvPr id="5" name="TextBox 4">
            <a:extLst>
              <a:ext uri="{FF2B5EF4-FFF2-40B4-BE49-F238E27FC236}">
                <a16:creationId xmlns:a16="http://schemas.microsoft.com/office/drawing/2014/main" id="{09C4D8A3-F945-1E3C-4E03-19DB06B97E16}"/>
              </a:ext>
            </a:extLst>
          </p:cNvPr>
          <p:cNvSpPr txBox="1"/>
          <p:nvPr/>
        </p:nvSpPr>
        <p:spPr>
          <a:xfrm>
            <a:off x="6306312" y="1825625"/>
            <a:ext cx="4669536" cy="3416320"/>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mj-lt"/>
                <a:cs typeface="Arial" panose="020B0604020202020204" pitchFamily="34" charset="0"/>
              </a:rPr>
              <a:t>Data wrangling and visualization of Big Data</a:t>
            </a:r>
          </a:p>
          <a:p>
            <a:pPr marL="742950" lvl="1" indent="-285750">
              <a:buFont typeface="Arial" panose="020B0604020202020204" pitchFamily="34" charset="0"/>
              <a:buChar char="•"/>
            </a:pPr>
            <a:r>
              <a:rPr lang="en-US" sz="1800" b="1" dirty="0">
                <a:latin typeface="+mj-lt"/>
                <a:cs typeface="Arial" panose="020B0604020202020204" pitchFamily="34" charset="0"/>
              </a:rPr>
              <a:t>Skill 4: Data wrangling the Google Mobility dataset</a:t>
            </a:r>
          </a:p>
          <a:p>
            <a:pPr marL="285750" indent="-285750">
              <a:buFont typeface="Arial" panose="020B0604020202020204" pitchFamily="34" charset="0"/>
              <a:buChar char="•"/>
            </a:pPr>
            <a:r>
              <a:rPr lang="en-US" sz="1800" dirty="0">
                <a:latin typeface="+mj-lt"/>
                <a:cs typeface="Arial" panose="020B0604020202020204" pitchFamily="34" charset="0"/>
              </a:rPr>
              <a:t>Interacting with APIs and JSON data</a:t>
            </a:r>
          </a:p>
          <a:p>
            <a:pPr marL="742950" lvl="1" indent="-285750">
              <a:buFont typeface="Arial" panose="020B0604020202020204" pitchFamily="34" charset="0"/>
              <a:buChar char="•"/>
            </a:pPr>
            <a:r>
              <a:rPr lang="en-US" sz="1800" b="1" dirty="0">
                <a:latin typeface="+mj-lt"/>
                <a:cs typeface="Arial" panose="020B0604020202020204" pitchFamily="34" charset="0"/>
              </a:rPr>
              <a:t>Skill 5: querying API for results and data aggregation</a:t>
            </a:r>
          </a:p>
          <a:p>
            <a:pPr marL="285750" indent="-285750">
              <a:buFont typeface="Arial" panose="020B0604020202020204" pitchFamily="34" charset="0"/>
              <a:buChar char="•"/>
            </a:pPr>
            <a:r>
              <a:rPr lang="en-US" sz="1800" dirty="0">
                <a:latin typeface="+mj-lt"/>
                <a:cs typeface="Arial" panose="020B0604020202020204" pitchFamily="34" charset="0"/>
              </a:rPr>
              <a:t>Data Science: Latest trends</a:t>
            </a:r>
          </a:p>
          <a:p>
            <a:pPr marL="285750" indent="-285750">
              <a:buFont typeface="Arial" panose="020B0604020202020204" pitchFamily="34" charset="0"/>
              <a:buChar char="•"/>
            </a:pPr>
            <a:r>
              <a:rPr lang="en-US" sz="1800" dirty="0">
                <a:latin typeface="+mj-lt"/>
                <a:cs typeface="Arial" panose="020B0604020202020204" pitchFamily="34" charset="0"/>
              </a:rPr>
              <a:t>Long-term Learning Recommendations</a:t>
            </a:r>
          </a:p>
          <a:p>
            <a:pPr marL="285750" indent="-285750">
              <a:buFont typeface="Arial" panose="020B0604020202020204" pitchFamily="34" charset="0"/>
              <a:buChar char="•"/>
            </a:pPr>
            <a:r>
              <a:rPr lang="en-US" sz="1800" b="1" dirty="0">
                <a:latin typeface="+mj-lt"/>
                <a:cs typeface="Arial" panose="020B0604020202020204" pitchFamily="34" charset="0"/>
              </a:rPr>
              <a:t>Closing Discussion &amp; Q/A</a:t>
            </a:r>
          </a:p>
        </p:txBody>
      </p:sp>
    </p:spTree>
    <p:extLst>
      <p:ext uri="{BB962C8B-B14F-4D97-AF65-F5344CB8AC3E}">
        <p14:creationId xmlns:p14="http://schemas.microsoft.com/office/powerpoint/2010/main" val="2931147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1B553-5465-BE27-8AD5-F19BA680C8D6}"/>
              </a:ext>
            </a:extLst>
          </p:cNvPr>
          <p:cNvSpPr>
            <a:spLocks noGrp="1"/>
          </p:cNvSpPr>
          <p:nvPr>
            <p:ph type="title"/>
          </p:nvPr>
        </p:nvSpPr>
        <p:spPr/>
        <p:txBody>
          <a:bodyPr/>
          <a:lstStyle/>
          <a:p>
            <a:r>
              <a:rPr lang="en-US" dirty="0"/>
              <a:t>JSON Syntax Rules</a:t>
            </a:r>
          </a:p>
        </p:txBody>
      </p:sp>
      <p:sp>
        <p:nvSpPr>
          <p:cNvPr id="3" name="Content Placeholder 2">
            <a:extLst>
              <a:ext uri="{FF2B5EF4-FFF2-40B4-BE49-F238E27FC236}">
                <a16:creationId xmlns:a16="http://schemas.microsoft.com/office/drawing/2014/main" id="{36EED9EF-09E3-9374-3B48-D84E302EFB20}"/>
              </a:ext>
            </a:extLst>
          </p:cNvPr>
          <p:cNvSpPr>
            <a:spLocks noGrp="1"/>
          </p:cNvSpPr>
          <p:nvPr>
            <p:ph idx="1"/>
          </p:nvPr>
        </p:nvSpPr>
        <p:spPr>
          <a:xfrm>
            <a:off x="838200" y="1825625"/>
            <a:ext cx="5493876" cy="4351338"/>
          </a:xfrm>
        </p:spPr>
        <p:txBody>
          <a:bodyPr>
            <a:normAutofit/>
          </a:bodyPr>
          <a:lstStyle/>
          <a:p>
            <a:r>
              <a:rPr lang="en-US" dirty="0"/>
              <a:t>Data is in name/value pairs</a:t>
            </a:r>
          </a:p>
          <a:p>
            <a:r>
              <a:rPr lang="en-US" dirty="0"/>
              <a:t>Data is separated by commas</a:t>
            </a:r>
          </a:p>
          <a:p>
            <a:r>
              <a:rPr lang="en-US" dirty="0"/>
              <a:t>Curly braces hold objects</a:t>
            </a:r>
          </a:p>
          <a:p>
            <a:r>
              <a:rPr lang="en-US" dirty="0"/>
              <a:t>Square brackets hold arrays</a:t>
            </a:r>
          </a:p>
        </p:txBody>
      </p:sp>
      <p:pic>
        <p:nvPicPr>
          <p:cNvPr id="5" name="Picture 4" descr="Text, letter&#10;&#10;Description automatically generated">
            <a:extLst>
              <a:ext uri="{FF2B5EF4-FFF2-40B4-BE49-F238E27FC236}">
                <a16:creationId xmlns:a16="http://schemas.microsoft.com/office/drawing/2014/main" id="{0D5B24F4-76CF-C2FC-9A21-8747AAD1A0DF}"/>
              </a:ext>
            </a:extLst>
          </p:cNvPr>
          <p:cNvPicPr>
            <a:picLocks noChangeAspect="1"/>
          </p:cNvPicPr>
          <p:nvPr/>
        </p:nvPicPr>
        <p:blipFill>
          <a:blip r:embed="rId2"/>
          <a:stretch>
            <a:fillRect/>
          </a:stretch>
        </p:blipFill>
        <p:spPr>
          <a:xfrm>
            <a:off x="6738600" y="1414178"/>
            <a:ext cx="4932366" cy="3331077"/>
          </a:xfrm>
          <a:prstGeom prst="rect">
            <a:avLst/>
          </a:prstGeom>
        </p:spPr>
      </p:pic>
      <p:sp>
        <p:nvSpPr>
          <p:cNvPr id="6" name="Rectangle 5">
            <a:extLst>
              <a:ext uri="{FF2B5EF4-FFF2-40B4-BE49-F238E27FC236}">
                <a16:creationId xmlns:a16="http://schemas.microsoft.com/office/drawing/2014/main" id="{63966D4D-05DB-0185-15AE-0A96CFF30EE7}"/>
              </a:ext>
            </a:extLst>
          </p:cNvPr>
          <p:cNvSpPr/>
          <p:nvPr/>
        </p:nvSpPr>
        <p:spPr>
          <a:xfrm>
            <a:off x="6355328" y="6176963"/>
            <a:ext cx="5493876" cy="369332"/>
          </a:xfrm>
          <a:prstGeom prst="rect">
            <a:avLst/>
          </a:prstGeom>
        </p:spPr>
        <p:txBody>
          <a:bodyPr wrap="none">
            <a:spAutoFit/>
          </a:bodyPr>
          <a:lstStyle/>
          <a:p>
            <a:r>
              <a:rPr lang="en-US" dirty="0">
                <a:hlinkClick r:id="rId3"/>
              </a:rPr>
              <a:t>https://www.w3schools.com/whatis/whatis_json.asp</a:t>
            </a:r>
            <a:r>
              <a:rPr lang="en-US" dirty="0"/>
              <a:t> </a:t>
            </a:r>
          </a:p>
        </p:txBody>
      </p:sp>
    </p:spTree>
    <p:extLst>
      <p:ext uri="{BB962C8B-B14F-4D97-AF65-F5344CB8AC3E}">
        <p14:creationId xmlns:p14="http://schemas.microsoft.com/office/powerpoint/2010/main" val="3802916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091A-4FD9-55D2-EE22-74B728219B08}"/>
              </a:ext>
            </a:extLst>
          </p:cNvPr>
          <p:cNvSpPr>
            <a:spLocks noGrp="1"/>
          </p:cNvSpPr>
          <p:nvPr>
            <p:ph type="title"/>
          </p:nvPr>
        </p:nvSpPr>
        <p:spPr/>
        <p:txBody>
          <a:bodyPr/>
          <a:lstStyle/>
          <a:p>
            <a:r>
              <a:rPr lang="en-US" dirty="0"/>
              <a:t>Working with JSON in R</a:t>
            </a:r>
          </a:p>
        </p:txBody>
      </p:sp>
      <p:sp>
        <p:nvSpPr>
          <p:cNvPr id="3" name="Content Placeholder 2">
            <a:extLst>
              <a:ext uri="{FF2B5EF4-FFF2-40B4-BE49-F238E27FC236}">
                <a16:creationId xmlns:a16="http://schemas.microsoft.com/office/drawing/2014/main" id="{0CC759E2-21C9-8F22-A38D-F6EFA1A68DCE}"/>
              </a:ext>
            </a:extLst>
          </p:cNvPr>
          <p:cNvSpPr>
            <a:spLocks noGrp="1"/>
          </p:cNvSpPr>
          <p:nvPr>
            <p:ph idx="1"/>
          </p:nvPr>
        </p:nvSpPr>
        <p:spPr/>
        <p:txBody>
          <a:bodyPr/>
          <a:lstStyle/>
          <a:p>
            <a:r>
              <a:rPr lang="en-US" b="1" dirty="0"/>
              <a:t>library</a:t>
            </a:r>
            <a:r>
              <a:rPr lang="en-US" dirty="0"/>
              <a:t>(</a:t>
            </a:r>
            <a:r>
              <a:rPr lang="en-US" dirty="0" err="1"/>
              <a:t>jsonlite</a:t>
            </a:r>
            <a:r>
              <a:rPr lang="en-US" dirty="0"/>
              <a:t>)</a:t>
            </a:r>
          </a:p>
        </p:txBody>
      </p:sp>
      <p:sp>
        <p:nvSpPr>
          <p:cNvPr id="5" name="Rectangle 4">
            <a:extLst>
              <a:ext uri="{FF2B5EF4-FFF2-40B4-BE49-F238E27FC236}">
                <a16:creationId xmlns:a16="http://schemas.microsoft.com/office/drawing/2014/main" id="{F8F3B037-0697-E52E-921D-E04C5E4E6516}"/>
              </a:ext>
            </a:extLst>
          </p:cNvPr>
          <p:cNvSpPr/>
          <p:nvPr/>
        </p:nvSpPr>
        <p:spPr>
          <a:xfrm>
            <a:off x="983902" y="6123543"/>
            <a:ext cx="9988296" cy="369332"/>
          </a:xfrm>
          <a:prstGeom prst="rect">
            <a:avLst/>
          </a:prstGeom>
        </p:spPr>
        <p:txBody>
          <a:bodyPr wrap="square">
            <a:spAutoFit/>
          </a:bodyPr>
          <a:lstStyle/>
          <a:p>
            <a:r>
              <a:rPr lang="en-US" dirty="0">
                <a:hlinkClick r:id="rId3"/>
              </a:rPr>
              <a:t>https://cran.r-project.org/web/packages/jsonlite/vignettes/json-aaquickstart.html</a:t>
            </a:r>
            <a:r>
              <a:rPr lang="en-US" dirty="0"/>
              <a:t> </a:t>
            </a:r>
          </a:p>
        </p:txBody>
      </p:sp>
      <p:pic>
        <p:nvPicPr>
          <p:cNvPr id="7" name="Picture 6" descr="Graphical user interface, text, application, email&#10;&#10;Description automatically generated">
            <a:extLst>
              <a:ext uri="{FF2B5EF4-FFF2-40B4-BE49-F238E27FC236}">
                <a16:creationId xmlns:a16="http://schemas.microsoft.com/office/drawing/2014/main" id="{F151A246-8A31-CBB7-9CDC-05952E7A5520}"/>
              </a:ext>
            </a:extLst>
          </p:cNvPr>
          <p:cNvPicPr>
            <a:picLocks noChangeAspect="1"/>
          </p:cNvPicPr>
          <p:nvPr/>
        </p:nvPicPr>
        <p:blipFill>
          <a:blip r:embed="rId4"/>
          <a:stretch>
            <a:fillRect/>
          </a:stretch>
        </p:blipFill>
        <p:spPr>
          <a:xfrm>
            <a:off x="1219801" y="2318626"/>
            <a:ext cx="9752397" cy="3712203"/>
          </a:xfrm>
          <a:prstGeom prst="rect">
            <a:avLst/>
          </a:prstGeom>
        </p:spPr>
      </p:pic>
    </p:spTree>
    <p:extLst>
      <p:ext uri="{BB962C8B-B14F-4D97-AF65-F5344CB8AC3E}">
        <p14:creationId xmlns:p14="http://schemas.microsoft.com/office/powerpoint/2010/main" val="2840419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5964935"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21827703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Working with APIs</a:t>
            </a:r>
          </a:p>
        </p:txBody>
      </p:sp>
    </p:spTree>
    <p:extLst>
      <p:ext uri="{BB962C8B-B14F-4D97-AF65-F5344CB8AC3E}">
        <p14:creationId xmlns:p14="http://schemas.microsoft.com/office/powerpoint/2010/main" val="36905789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sp>
        <p:nvSpPr>
          <p:cNvPr id="3" name="Content Placeholder 2">
            <a:extLst>
              <a:ext uri="{FF2B5EF4-FFF2-40B4-BE49-F238E27FC236}">
                <a16:creationId xmlns:a16="http://schemas.microsoft.com/office/drawing/2014/main" id="{5B8C89B0-5FF8-DDEE-EC67-48C77891FAD6}"/>
              </a:ext>
            </a:extLst>
          </p:cNvPr>
          <p:cNvSpPr>
            <a:spLocks noGrp="1"/>
          </p:cNvSpPr>
          <p:nvPr>
            <p:ph idx="1"/>
          </p:nvPr>
        </p:nvSpPr>
        <p:spPr/>
        <p:txBody>
          <a:bodyPr/>
          <a:lstStyle/>
          <a:p>
            <a:r>
              <a:rPr lang="en-US" b="1" dirty="0"/>
              <a:t>A</a:t>
            </a:r>
            <a:r>
              <a:rPr lang="en-US" dirty="0"/>
              <a:t>pplication </a:t>
            </a:r>
            <a:r>
              <a:rPr lang="en-US" b="1" dirty="0"/>
              <a:t>P</a:t>
            </a:r>
            <a:r>
              <a:rPr lang="en-US" dirty="0"/>
              <a:t>rogramming </a:t>
            </a:r>
            <a:r>
              <a:rPr lang="en-US" b="1" dirty="0"/>
              <a:t>I</a:t>
            </a:r>
            <a:r>
              <a:rPr lang="en-US" dirty="0"/>
              <a:t>nterface</a:t>
            </a:r>
          </a:p>
          <a:p>
            <a:pPr lvl="1"/>
            <a:r>
              <a:rPr lang="en-US" dirty="0"/>
              <a:t>Method to communicate with the data layer of an application to accomplish business / research function, e.g.,</a:t>
            </a:r>
          </a:p>
          <a:p>
            <a:pPr lvl="2"/>
            <a:r>
              <a:rPr lang="en-US" dirty="0"/>
              <a:t>Store and query data</a:t>
            </a:r>
          </a:p>
          <a:p>
            <a:pPr lvl="2"/>
            <a:r>
              <a:rPr lang="en-US" dirty="0"/>
              <a:t>Update settings</a:t>
            </a:r>
          </a:p>
          <a:p>
            <a:pPr lvl="2"/>
            <a:r>
              <a:rPr lang="en-US" dirty="0"/>
              <a:t>Login/logout</a:t>
            </a:r>
          </a:p>
          <a:p>
            <a:pPr lvl="2"/>
            <a:r>
              <a:rPr lang="en-US" dirty="0"/>
              <a:t>Retrieve resources (e.g., images)</a:t>
            </a:r>
          </a:p>
          <a:p>
            <a:pPr lvl="2"/>
            <a:endParaRPr lang="en-US" dirty="0"/>
          </a:p>
          <a:p>
            <a:pPr lvl="1"/>
            <a:r>
              <a:rPr lang="en-US" dirty="0"/>
              <a:t>APIs make the modern world go round</a:t>
            </a:r>
          </a:p>
          <a:p>
            <a:pPr lvl="2"/>
            <a:r>
              <a:rPr lang="en-US" dirty="0"/>
              <a:t>From airlines, to your groceries, to functionality in almost every mobile app, APIs are charged with securely and efficiently shipping data back and forth between entities and their consumers.</a:t>
            </a:r>
          </a:p>
        </p:txBody>
      </p:sp>
    </p:spTree>
    <p:extLst>
      <p:ext uri="{BB962C8B-B14F-4D97-AF65-F5344CB8AC3E}">
        <p14:creationId xmlns:p14="http://schemas.microsoft.com/office/powerpoint/2010/main" val="7902654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 name="Picture 2" descr="How API Solutions in the Banking Industry are Helping achieve Digital  Transformation | Blog | Mindtree">
            <a:extLst>
              <a:ext uri="{FF2B5EF4-FFF2-40B4-BE49-F238E27FC236}">
                <a16:creationId xmlns:a16="http://schemas.microsoft.com/office/drawing/2014/main" id="{C3AA594C-15FA-6B11-ABCA-DF3E30483C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6767" t="14742" r="6767" b="18012"/>
          <a:stretch/>
        </p:blipFill>
        <p:spPr bwMode="auto">
          <a:xfrm>
            <a:off x="1100350" y="1812608"/>
            <a:ext cx="9991300" cy="3794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E2D2F1-1A0E-E594-E227-6DDCC492C6F7}"/>
              </a:ext>
            </a:extLst>
          </p:cNvPr>
          <p:cNvSpPr txBox="1"/>
          <p:nvPr/>
        </p:nvSpPr>
        <p:spPr>
          <a:xfrm>
            <a:off x="1100350" y="5606774"/>
            <a:ext cx="6096000" cy="261610"/>
          </a:xfrm>
          <a:prstGeom prst="rect">
            <a:avLst/>
          </a:prstGeom>
          <a:noFill/>
        </p:spPr>
        <p:txBody>
          <a:bodyPr wrap="square">
            <a:spAutoFit/>
          </a:bodyPr>
          <a:lstStyle/>
          <a:p>
            <a:r>
              <a:rPr lang="en-US" sz="1100" dirty="0">
                <a:hlinkClick r:id="rId4"/>
              </a:rPr>
              <a:t>https://www.mindtree.com/insights/blog/rise-apis-financial-services-key-future</a:t>
            </a:r>
            <a:r>
              <a:rPr lang="en-US" sz="1100" dirty="0"/>
              <a:t> </a:t>
            </a:r>
          </a:p>
        </p:txBody>
      </p:sp>
    </p:spTree>
    <p:extLst>
      <p:ext uri="{BB962C8B-B14F-4D97-AF65-F5344CB8AC3E}">
        <p14:creationId xmlns:p14="http://schemas.microsoft.com/office/powerpoint/2010/main" val="499676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DEB1B-A7EA-CC56-4935-43218B6A7617}"/>
              </a:ext>
            </a:extLst>
          </p:cNvPr>
          <p:cNvSpPr>
            <a:spLocks noGrp="1"/>
          </p:cNvSpPr>
          <p:nvPr>
            <p:ph type="title"/>
          </p:nvPr>
        </p:nvSpPr>
        <p:spPr/>
        <p:txBody>
          <a:bodyPr/>
          <a:lstStyle/>
          <a:p>
            <a:r>
              <a:rPr lang="en-US" dirty="0"/>
              <a:t>What is an API?</a:t>
            </a:r>
          </a:p>
        </p:txBody>
      </p:sp>
      <p:pic>
        <p:nvPicPr>
          <p:cNvPr id="4098" name="Picture 2" descr="How to Do an API Integration: Beginners Guide [w/ Tutorial]">
            <a:extLst>
              <a:ext uri="{FF2B5EF4-FFF2-40B4-BE49-F238E27FC236}">
                <a16:creationId xmlns:a16="http://schemas.microsoft.com/office/drawing/2014/main" id="{23EC1A28-5DC2-C882-F2BD-E55D0F0268B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985550"/>
            <a:ext cx="10515600" cy="36570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81F75DE-E4AC-EB62-5A3A-99C9D958634F}"/>
              </a:ext>
            </a:extLst>
          </p:cNvPr>
          <p:cNvSpPr txBox="1"/>
          <p:nvPr/>
        </p:nvSpPr>
        <p:spPr>
          <a:xfrm>
            <a:off x="838200" y="5799004"/>
            <a:ext cx="6537960" cy="276999"/>
          </a:xfrm>
          <a:prstGeom prst="rect">
            <a:avLst/>
          </a:prstGeom>
          <a:noFill/>
        </p:spPr>
        <p:txBody>
          <a:bodyPr wrap="square" rtlCol="0">
            <a:spAutoFit/>
          </a:bodyPr>
          <a:lstStyle/>
          <a:p>
            <a:r>
              <a:rPr lang="en-US" sz="1200" dirty="0">
                <a:hlinkClick r:id="rId4"/>
              </a:rPr>
              <a:t>https://snipcart.com/blog/integrating-apis-introduction</a:t>
            </a:r>
            <a:r>
              <a:rPr lang="en-US" sz="1200" dirty="0"/>
              <a:t> </a:t>
            </a:r>
          </a:p>
        </p:txBody>
      </p:sp>
    </p:spTree>
    <p:extLst>
      <p:ext uri="{BB962C8B-B14F-4D97-AF65-F5344CB8AC3E}">
        <p14:creationId xmlns:p14="http://schemas.microsoft.com/office/powerpoint/2010/main" val="16200643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1FE62-1AEA-0CC6-154C-CBB833AC48CD}"/>
              </a:ext>
            </a:extLst>
          </p:cNvPr>
          <p:cNvSpPr>
            <a:spLocks noGrp="1"/>
          </p:cNvSpPr>
          <p:nvPr>
            <p:ph type="title"/>
          </p:nvPr>
        </p:nvSpPr>
        <p:spPr/>
        <p:txBody>
          <a:bodyPr>
            <a:normAutofit/>
          </a:bodyPr>
          <a:lstStyle/>
          <a:p>
            <a:r>
              <a:rPr lang="en-US" sz="4000" dirty="0"/>
              <a:t>Jeff Bezos’ API Mandate at Amazon</a:t>
            </a:r>
          </a:p>
        </p:txBody>
      </p:sp>
      <p:sp>
        <p:nvSpPr>
          <p:cNvPr id="3" name="Content Placeholder 2">
            <a:extLst>
              <a:ext uri="{FF2B5EF4-FFF2-40B4-BE49-F238E27FC236}">
                <a16:creationId xmlns:a16="http://schemas.microsoft.com/office/drawing/2014/main" id="{B8A776CA-CBB3-C893-84AB-1294964BE299}"/>
              </a:ext>
            </a:extLst>
          </p:cNvPr>
          <p:cNvSpPr>
            <a:spLocks noGrp="1"/>
          </p:cNvSpPr>
          <p:nvPr>
            <p:ph idx="1"/>
          </p:nvPr>
        </p:nvSpPr>
        <p:spPr>
          <a:xfrm>
            <a:off x="838200" y="1629669"/>
            <a:ext cx="10515600" cy="4351338"/>
          </a:xfrm>
        </p:spPr>
        <p:txBody>
          <a:bodyPr>
            <a:normAutofit fontScale="92500" lnSpcReduction="10000"/>
          </a:bodyPr>
          <a:lstStyle/>
          <a:p>
            <a:pPr marL="457200" indent="-457200">
              <a:lnSpc>
                <a:spcPct val="100000"/>
              </a:lnSpc>
              <a:buFont typeface="+mj-lt"/>
              <a:buAutoNum type="arabicPeriod"/>
            </a:pPr>
            <a:r>
              <a:rPr lang="en-US" sz="2000" dirty="0"/>
              <a:t>All teams will henceforth expose their data and functionality through service interfaces.</a:t>
            </a:r>
          </a:p>
          <a:p>
            <a:pPr marL="457200" indent="-457200">
              <a:lnSpc>
                <a:spcPct val="100000"/>
              </a:lnSpc>
              <a:buFont typeface="+mj-lt"/>
              <a:buAutoNum type="arabicPeriod"/>
            </a:pPr>
            <a:r>
              <a:rPr lang="en-US" sz="2000" dirty="0"/>
              <a:t>Teams must communicate with each other through these interfaces.</a:t>
            </a:r>
          </a:p>
          <a:p>
            <a:pPr marL="457200" indent="-457200">
              <a:lnSpc>
                <a:spcPct val="100000"/>
              </a:lnSpc>
              <a:buFont typeface="+mj-lt"/>
              <a:buAutoNum type="arabicPeriod"/>
            </a:pPr>
            <a:r>
              <a:rPr lang="en-US" sz="2000" dirty="0"/>
              <a:t>There will be no other form of </a:t>
            </a:r>
            <a:r>
              <a:rPr lang="en-US" sz="2000" dirty="0" err="1"/>
              <a:t>interprocess</a:t>
            </a:r>
            <a:r>
              <a:rPr lang="en-US" sz="2000" dirty="0"/>
              <a:t> communication allowed: no direct linking, no direct reads of another team’s data store, no shared-memory model, no back-doors whatsoever. The only communication allowed is via service interface calls over the network.</a:t>
            </a:r>
          </a:p>
          <a:p>
            <a:pPr marL="457200" indent="-457200">
              <a:lnSpc>
                <a:spcPct val="100000"/>
              </a:lnSpc>
              <a:buFont typeface="+mj-lt"/>
              <a:buAutoNum type="arabicPeriod"/>
            </a:pPr>
            <a:r>
              <a:rPr lang="en-US" sz="2000" dirty="0"/>
              <a:t>It doesn’t matter what technology they use. </a:t>
            </a:r>
          </a:p>
          <a:p>
            <a:pPr marL="457200" indent="-457200">
              <a:lnSpc>
                <a:spcPct val="100000"/>
              </a:lnSpc>
              <a:buFont typeface="+mj-lt"/>
              <a:buAutoNum type="arabicPeriod"/>
            </a:pPr>
            <a:r>
              <a:rPr lang="en-US" sz="2000" dirty="0"/>
              <a:t>All service interfaces, without exception, must be designed from the ground up to be externalizable. That is to say, the team must plan and design to be able to expose the interface to developers in the outside world. No exceptions.</a:t>
            </a:r>
          </a:p>
          <a:p>
            <a:pPr marL="457200" indent="-457200">
              <a:lnSpc>
                <a:spcPct val="100000"/>
              </a:lnSpc>
              <a:buFont typeface="+mj-lt"/>
              <a:buAutoNum type="arabicPeriod"/>
            </a:pPr>
            <a:r>
              <a:rPr lang="en-US" sz="2000" dirty="0"/>
              <a:t>Anyone who doesn’t do this will be fired.</a:t>
            </a:r>
          </a:p>
          <a:p>
            <a:pPr marL="457200" indent="-457200">
              <a:lnSpc>
                <a:spcPct val="100000"/>
              </a:lnSpc>
              <a:buFont typeface="+mj-lt"/>
              <a:buAutoNum type="arabicPeriod"/>
            </a:pPr>
            <a:r>
              <a:rPr lang="en-US" sz="2000" dirty="0"/>
              <a:t>Thank you; have a nice day!</a:t>
            </a:r>
          </a:p>
        </p:txBody>
      </p:sp>
      <p:sp>
        <p:nvSpPr>
          <p:cNvPr id="4" name="Rectangle 3">
            <a:extLst>
              <a:ext uri="{FF2B5EF4-FFF2-40B4-BE49-F238E27FC236}">
                <a16:creationId xmlns:a16="http://schemas.microsoft.com/office/drawing/2014/main" id="{32778484-106E-9C17-5505-294CF6B20322}"/>
              </a:ext>
            </a:extLst>
          </p:cNvPr>
          <p:cNvSpPr/>
          <p:nvPr/>
        </p:nvSpPr>
        <p:spPr>
          <a:xfrm>
            <a:off x="838200" y="6176963"/>
            <a:ext cx="11353800" cy="369332"/>
          </a:xfrm>
          <a:prstGeom prst="rect">
            <a:avLst/>
          </a:prstGeom>
        </p:spPr>
        <p:txBody>
          <a:bodyPr wrap="square">
            <a:spAutoFit/>
          </a:bodyPr>
          <a:lstStyle/>
          <a:p>
            <a:r>
              <a:rPr lang="en-US" dirty="0">
                <a:hlinkClick r:id="rId2"/>
              </a:rPr>
              <a:t>https://nordicapis.com/the-bezos-api-mandate-amazons-manifesto-for-externalization</a:t>
            </a:r>
            <a:r>
              <a:rPr lang="en-US" dirty="0"/>
              <a:t> </a:t>
            </a:r>
          </a:p>
        </p:txBody>
      </p:sp>
    </p:spTree>
    <p:extLst>
      <p:ext uri="{BB962C8B-B14F-4D97-AF65-F5344CB8AC3E}">
        <p14:creationId xmlns:p14="http://schemas.microsoft.com/office/powerpoint/2010/main" val="466189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45A42-9137-4EBA-3020-66ABB176AEA2}"/>
              </a:ext>
            </a:extLst>
          </p:cNvPr>
          <p:cNvSpPr>
            <a:spLocks noGrp="1"/>
          </p:cNvSpPr>
          <p:nvPr>
            <p:ph type="title"/>
          </p:nvPr>
        </p:nvSpPr>
        <p:spPr/>
        <p:txBody>
          <a:bodyPr/>
          <a:lstStyle/>
          <a:p>
            <a:r>
              <a:rPr lang="en-US" dirty="0"/>
              <a:t>Special Considerations</a:t>
            </a:r>
          </a:p>
        </p:txBody>
      </p:sp>
      <p:sp>
        <p:nvSpPr>
          <p:cNvPr id="3" name="Content Placeholder 2">
            <a:extLst>
              <a:ext uri="{FF2B5EF4-FFF2-40B4-BE49-F238E27FC236}">
                <a16:creationId xmlns:a16="http://schemas.microsoft.com/office/drawing/2014/main" id="{E2A72148-B005-70DA-796B-273A6AC4694E}"/>
              </a:ext>
            </a:extLst>
          </p:cNvPr>
          <p:cNvSpPr>
            <a:spLocks noGrp="1"/>
          </p:cNvSpPr>
          <p:nvPr>
            <p:ph idx="1"/>
          </p:nvPr>
        </p:nvSpPr>
        <p:spPr/>
        <p:txBody>
          <a:bodyPr>
            <a:normAutofit fontScale="92500" lnSpcReduction="10000"/>
          </a:bodyPr>
          <a:lstStyle/>
          <a:p>
            <a:r>
              <a:rPr lang="en-US" dirty="0"/>
              <a:t>Authentication confirms identity, while authorization determines access rights.</a:t>
            </a:r>
          </a:p>
          <a:p>
            <a:pPr lvl="1"/>
            <a:r>
              <a:rPr lang="en-US" b="1" dirty="0"/>
              <a:t>Authentication</a:t>
            </a:r>
            <a:r>
              <a:rPr lang="en-US" dirty="0"/>
              <a:t> is the process of verifying the identity of a user or system. It confirms that the user or system is who they claim to be.</a:t>
            </a:r>
          </a:p>
          <a:p>
            <a:pPr lvl="1"/>
            <a:r>
              <a:rPr lang="en-US" b="1" dirty="0"/>
              <a:t>Authorization</a:t>
            </a:r>
            <a:r>
              <a:rPr lang="en-US" dirty="0"/>
              <a:t> is the process of determining whether a user or system has permission to access a specific resource or perform a specific action. It checks whether the authenticated user or system has the necessary privileges to perform the requested operation.</a:t>
            </a:r>
          </a:p>
          <a:p>
            <a:endParaRPr lang="en-US" dirty="0"/>
          </a:p>
          <a:p>
            <a:r>
              <a:rPr lang="en-US" b="1" dirty="0"/>
              <a:t>Rate-limiting</a:t>
            </a:r>
          </a:p>
          <a:p>
            <a:endParaRPr lang="en-US" dirty="0"/>
          </a:p>
          <a:p>
            <a:r>
              <a:rPr lang="en-US" b="1" dirty="0"/>
              <a:t>Query by offsets and limits</a:t>
            </a:r>
          </a:p>
        </p:txBody>
      </p:sp>
    </p:spTree>
    <p:extLst>
      <p:ext uri="{BB962C8B-B14F-4D97-AF65-F5344CB8AC3E}">
        <p14:creationId xmlns:p14="http://schemas.microsoft.com/office/powerpoint/2010/main" val="11195162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0" y="1840873"/>
            <a:ext cx="5964935" cy="1588127"/>
          </a:xfrm>
        </p:spPr>
        <p:txBody>
          <a:bodyPr>
            <a:normAutofit/>
          </a:bodyPr>
          <a:lstStyle/>
          <a:p>
            <a:r>
              <a:rPr lang="en-US" sz="4800" b="1" dirty="0"/>
              <a:t>Let’s jump into R</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6" name="Picture 5" descr="Qr code&#10;&#10;Description automatically generated">
            <a:extLst>
              <a:ext uri="{FF2B5EF4-FFF2-40B4-BE49-F238E27FC236}">
                <a16:creationId xmlns:a16="http://schemas.microsoft.com/office/drawing/2014/main" id="{5C7255A1-E379-806B-5FE6-6CD795B05266}"/>
              </a:ext>
            </a:extLst>
          </p:cNvPr>
          <p:cNvPicPr>
            <a:picLocks noChangeAspect="1"/>
          </p:cNvPicPr>
          <p:nvPr/>
        </p:nvPicPr>
        <p:blipFill rotWithShape="1">
          <a:blip r:embed="rId3"/>
          <a:srcRect l="7859" t="7711" r="7159" b="8461"/>
          <a:stretch/>
        </p:blipFill>
        <p:spPr>
          <a:xfrm>
            <a:off x="7629312" y="1840873"/>
            <a:ext cx="3480887" cy="3433637"/>
          </a:xfrm>
          <a:prstGeom prst="rect">
            <a:avLst/>
          </a:prstGeom>
        </p:spPr>
      </p:pic>
    </p:spTree>
    <p:extLst>
      <p:ext uri="{BB962C8B-B14F-4D97-AF65-F5344CB8AC3E}">
        <p14:creationId xmlns:p14="http://schemas.microsoft.com/office/powerpoint/2010/main" val="1341971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53793-08D6-C34D-95D7-19BBFAFD08C6}"/>
              </a:ext>
            </a:extLst>
          </p:cNvPr>
          <p:cNvSpPr>
            <a:spLocks noGrp="1"/>
          </p:cNvSpPr>
          <p:nvPr>
            <p:ph type="title"/>
          </p:nvPr>
        </p:nvSpPr>
        <p:spPr/>
        <p:txBody>
          <a:bodyPr/>
          <a:lstStyle/>
          <a:p>
            <a:r>
              <a:rPr lang="en-US" dirty="0"/>
              <a:t>Software Required for Workshop</a:t>
            </a:r>
          </a:p>
        </p:txBody>
      </p:sp>
      <p:sp>
        <p:nvSpPr>
          <p:cNvPr id="3" name="Content Placeholder 2">
            <a:extLst>
              <a:ext uri="{FF2B5EF4-FFF2-40B4-BE49-F238E27FC236}">
                <a16:creationId xmlns:a16="http://schemas.microsoft.com/office/drawing/2014/main" id="{BB159546-FED9-EB49-AF8F-A38D3AA418EA}"/>
              </a:ext>
            </a:extLst>
          </p:cNvPr>
          <p:cNvSpPr>
            <a:spLocks noGrp="1"/>
          </p:cNvSpPr>
          <p:nvPr>
            <p:ph idx="1"/>
          </p:nvPr>
        </p:nvSpPr>
        <p:spPr>
          <a:xfrm>
            <a:off x="838199" y="1825625"/>
            <a:ext cx="7694171" cy="4351338"/>
          </a:xfrm>
        </p:spPr>
        <p:txBody>
          <a:bodyPr/>
          <a:lstStyle/>
          <a:p>
            <a:r>
              <a:rPr lang="en-US" dirty="0"/>
              <a:t>R - </a:t>
            </a:r>
            <a:r>
              <a:rPr lang="en-US" sz="2000" dirty="0">
                <a:hlinkClick r:id="rId2"/>
              </a:rPr>
              <a:t>https://cran.r-project.org/</a:t>
            </a:r>
            <a:endParaRPr lang="en-US" sz="2000" dirty="0"/>
          </a:p>
          <a:p>
            <a:pPr lvl="1"/>
            <a:endParaRPr lang="en-US" dirty="0"/>
          </a:p>
          <a:p>
            <a:endParaRPr lang="en-US" dirty="0"/>
          </a:p>
          <a:p>
            <a:endParaRPr lang="en-US" dirty="0"/>
          </a:p>
          <a:p>
            <a:r>
              <a:rPr lang="en-US" dirty="0"/>
              <a:t>RStudio - </a:t>
            </a:r>
            <a:r>
              <a:rPr lang="en-US" sz="2000" dirty="0">
                <a:hlinkClick r:id="rId3"/>
              </a:rPr>
              <a:t>https://posit.co/download/rstudio-desktop</a:t>
            </a:r>
            <a:endParaRPr lang="en-US" sz="2000" dirty="0"/>
          </a:p>
        </p:txBody>
      </p:sp>
      <p:pic>
        <p:nvPicPr>
          <p:cNvPr id="6" name="Picture 5">
            <a:extLst>
              <a:ext uri="{FF2B5EF4-FFF2-40B4-BE49-F238E27FC236}">
                <a16:creationId xmlns:a16="http://schemas.microsoft.com/office/drawing/2014/main" id="{48DDC2D8-9FB7-8C49-ACF2-F4BBC472044C}"/>
              </a:ext>
            </a:extLst>
          </p:cNvPr>
          <p:cNvPicPr>
            <a:picLocks noChangeAspect="1"/>
          </p:cNvPicPr>
          <p:nvPr/>
        </p:nvPicPr>
        <p:blipFill rotWithShape="1">
          <a:blip r:embed="rId4"/>
          <a:srcRect r="46789"/>
          <a:stretch/>
        </p:blipFill>
        <p:spPr>
          <a:xfrm>
            <a:off x="8235441" y="1654159"/>
            <a:ext cx="2487879" cy="1672603"/>
          </a:xfrm>
          <a:prstGeom prst="rect">
            <a:avLst/>
          </a:prstGeom>
          <a:ln w="38100" cap="sq">
            <a:solidFill>
              <a:srgbClr val="000000"/>
            </a:solidFill>
            <a:miter lim="800000"/>
          </a:ln>
          <a:effectLst>
            <a:outerShdw blurRad="57150" dist="50800" dir="2700000" algn="tl" rotWithShape="0">
              <a:srgbClr val="000000">
                <a:alpha val="40000"/>
              </a:srgbClr>
            </a:outerShdw>
          </a:effectLst>
        </p:spPr>
      </p:pic>
      <p:pic>
        <p:nvPicPr>
          <p:cNvPr id="1026" name="Picture 2" descr="RStudio Logo Usage Guidelines - RStudio">
            <a:extLst>
              <a:ext uri="{FF2B5EF4-FFF2-40B4-BE49-F238E27FC236}">
                <a16:creationId xmlns:a16="http://schemas.microsoft.com/office/drawing/2014/main" id="{65FD837A-EBA2-7B22-8F21-505915AA2B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4017" y="4712838"/>
            <a:ext cx="4169256" cy="1464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 Programming Guide - Apps on Google Play">
            <a:extLst>
              <a:ext uri="{FF2B5EF4-FFF2-40B4-BE49-F238E27FC236}">
                <a16:creationId xmlns:a16="http://schemas.microsoft.com/office/drawing/2014/main" id="{65ABC849-3EBD-D88D-AB6B-4D6BA62C4A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8276" y="1557119"/>
            <a:ext cx="1866685" cy="186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858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Science: Latest Trends</a:t>
            </a:r>
          </a:p>
        </p:txBody>
      </p:sp>
    </p:spTree>
    <p:extLst>
      <p:ext uri="{BB962C8B-B14F-4D97-AF65-F5344CB8AC3E}">
        <p14:creationId xmlns:p14="http://schemas.microsoft.com/office/powerpoint/2010/main" val="1724138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ETL Pipelines</a:t>
            </a:r>
          </a:p>
        </p:txBody>
      </p:sp>
      <p:sp>
        <p:nvSpPr>
          <p:cNvPr id="4" name="Content Placeholder 3">
            <a:extLst>
              <a:ext uri="{FF2B5EF4-FFF2-40B4-BE49-F238E27FC236}">
                <a16:creationId xmlns:a16="http://schemas.microsoft.com/office/drawing/2014/main" id="{9D5ADA94-4CB5-E014-F0A5-3D3820F7C2F5}"/>
              </a:ext>
            </a:extLst>
          </p:cNvPr>
          <p:cNvSpPr>
            <a:spLocks noGrp="1"/>
          </p:cNvSpPr>
          <p:nvPr>
            <p:ph idx="1"/>
          </p:nvPr>
        </p:nvSpPr>
        <p:spPr>
          <a:xfrm>
            <a:off x="838200" y="1825625"/>
            <a:ext cx="4942668" cy="4351338"/>
          </a:xfrm>
        </p:spPr>
        <p:txBody>
          <a:bodyPr>
            <a:normAutofit fontScale="92500" lnSpcReduction="20000"/>
          </a:bodyPr>
          <a:lstStyle/>
          <a:p>
            <a:r>
              <a:rPr lang="en-US" dirty="0"/>
              <a:t>Extract</a:t>
            </a:r>
          </a:p>
          <a:p>
            <a:pPr lvl="1"/>
            <a:r>
              <a:rPr lang="en-US" dirty="0"/>
              <a:t>Programmatically download data from origin (database, file server)</a:t>
            </a:r>
          </a:p>
          <a:p>
            <a:pPr lvl="1"/>
            <a:endParaRPr lang="en-US" dirty="0"/>
          </a:p>
          <a:p>
            <a:r>
              <a:rPr lang="en-US" dirty="0"/>
              <a:t>Transform</a:t>
            </a:r>
          </a:p>
          <a:p>
            <a:pPr lvl="1"/>
            <a:r>
              <a:rPr lang="en-US" dirty="0"/>
              <a:t>Manipulate, score, reformat data as needed for computational needs</a:t>
            </a:r>
          </a:p>
          <a:p>
            <a:pPr lvl="1"/>
            <a:endParaRPr lang="en-US" dirty="0"/>
          </a:p>
          <a:p>
            <a:r>
              <a:rPr lang="en-US" dirty="0"/>
              <a:t>Load</a:t>
            </a:r>
          </a:p>
          <a:p>
            <a:pPr lvl="1"/>
            <a:r>
              <a:rPr lang="en-US" dirty="0"/>
              <a:t>Re-save transform dataset(s) in new location on origin server (or other server)</a:t>
            </a:r>
          </a:p>
        </p:txBody>
      </p:sp>
      <p:pic>
        <p:nvPicPr>
          <p:cNvPr id="6146" name="Picture 2" descr="GitHub - PrefectHQ/prefect: The easiest way to automate your data">
            <a:extLst>
              <a:ext uri="{FF2B5EF4-FFF2-40B4-BE49-F238E27FC236}">
                <a16:creationId xmlns:a16="http://schemas.microsoft.com/office/drawing/2014/main" id="{81B3F38E-F09D-C767-F01A-ADBFF71A0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173" y="1027906"/>
            <a:ext cx="6221777" cy="5149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025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74AEA6-8EBE-C2C9-A56E-4663DEB492C5}"/>
              </a:ext>
            </a:extLst>
          </p:cNvPr>
          <p:cNvPicPr>
            <a:picLocks noChangeAspect="1"/>
          </p:cNvPicPr>
          <p:nvPr/>
        </p:nvPicPr>
        <p:blipFill rotWithShape="1">
          <a:blip r:embed="rId3"/>
          <a:srcRect t="3638" b="2281"/>
          <a:stretch/>
        </p:blipFill>
        <p:spPr>
          <a:xfrm>
            <a:off x="110653" y="457199"/>
            <a:ext cx="11970694" cy="5943601"/>
          </a:xfrm>
          <a:prstGeom prst="rect">
            <a:avLst/>
          </a:prstGeom>
        </p:spPr>
      </p:pic>
    </p:spTree>
    <p:extLst>
      <p:ext uri="{BB962C8B-B14F-4D97-AF65-F5344CB8AC3E}">
        <p14:creationId xmlns:p14="http://schemas.microsoft.com/office/powerpoint/2010/main" val="18887080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9C2F-E646-5BD4-9C7F-B30E04FF8B62}"/>
              </a:ext>
            </a:extLst>
          </p:cNvPr>
          <p:cNvSpPr>
            <a:spLocks noGrp="1"/>
          </p:cNvSpPr>
          <p:nvPr>
            <p:ph type="title"/>
          </p:nvPr>
        </p:nvSpPr>
        <p:spPr/>
        <p:txBody>
          <a:bodyPr/>
          <a:lstStyle/>
          <a:p>
            <a:r>
              <a:rPr lang="en-US" dirty="0"/>
              <a:t>What is </a:t>
            </a:r>
            <a:r>
              <a:rPr lang="en-US" dirty="0" err="1"/>
              <a:t>PubSub</a:t>
            </a:r>
            <a:r>
              <a:rPr lang="en-US" dirty="0"/>
              <a:t>?</a:t>
            </a:r>
          </a:p>
        </p:txBody>
      </p:sp>
      <p:sp>
        <p:nvSpPr>
          <p:cNvPr id="3" name="Content Placeholder 2">
            <a:extLst>
              <a:ext uri="{FF2B5EF4-FFF2-40B4-BE49-F238E27FC236}">
                <a16:creationId xmlns:a16="http://schemas.microsoft.com/office/drawing/2014/main" id="{B9B0173D-E455-71C1-E7A3-C5FFC8241A18}"/>
              </a:ext>
            </a:extLst>
          </p:cNvPr>
          <p:cNvSpPr>
            <a:spLocks noGrp="1"/>
          </p:cNvSpPr>
          <p:nvPr>
            <p:ph idx="1"/>
          </p:nvPr>
        </p:nvSpPr>
        <p:spPr>
          <a:xfrm>
            <a:off x="838200" y="1825625"/>
            <a:ext cx="3502572" cy="4351338"/>
          </a:xfrm>
        </p:spPr>
        <p:txBody>
          <a:bodyPr>
            <a:normAutofit fontScale="92500" lnSpcReduction="10000"/>
          </a:bodyPr>
          <a:lstStyle/>
          <a:p>
            <a:r>
              <a:rPr lang="en-US" dirty="0"/>
              <a:t>Messaging pattern for loosely coupled communication between highly cohesive components</a:t>
            </a:r>
          </a:p>
          <a:p>
            <a:endParaRPr lang="en-US" dirty="0"/>
          </a:p>
          <a:p>
            <a:r>
              <a:rPr lang="en-US" b="1" dirty="0"/>
              <a:t>Why </a:t>
            </a:r>
            <a:r>
              <a:rPr lang="en-US" b="1" dirty="0" err="1"/>
              <a:t>PubSub</a:t>
            </a:r>
            <a:r>
              <a:rPr lang="en-US" b="1" dirty="0"/>
              <a:t>?</a:t>
            </a:r>
          </a:p>
          <a:p>
            <a:pPr lvl="1"/>
            <a:r>
              <a:rPr lang="en-US" dirty="0"/>
              <a:t>Scalable, fault-tolerant, and highly available</a:t>
            </a:r>
          </a:p>
        </p:txBody>
      </p:sp>
      <p:pic>
        <p:nvPicPr>
          <p:cNvPr id="2050" name="Picture 2">
            <a:hlinkClick r:id="rId2"/>
            <a:extLst>
              <a:ext uri="{FF2B5EF4-FFF2-40B4-BE49-F238E27FC236}">
                <a16:creationId xmlns:a16="http://schemas.microsoft.com/office/drawing/2014/main" id="{D4FEF728-51F7-C238-D1E8-56B628209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971" y="1953173"/>
            <a:ext cx="6845300" cy="431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D2A91ED-64B5-3641-3B70-466955BB1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7971" y="867541"/>
            <a:ext cx="6375400" cy="581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6BA6-DEC3-69A0-5A64-575A581D0E20}"/>
              </a:ext>
            </a:extLst>
          </p:cNvPr>
          <p:cNvSpPr>
            <a:spLocks noGrp="1"/>
          </p:cNvSpPr>
          <p:nvPr>
            <p:ph type="title"/>
          </p:nvPr>
        </p:nvSpPr>
        <p:spPr/>
        <p:txBody>
          <a:bodyPr/>
          <a:lstStyle/>
          <a:p>
            <a:r>
              <a:rPr lang="en-US" dirty="0"/>
              <a:t>How I’ve Used </a:t>
            </a:r>
            <a:r>
              <a:rPr lang="en-US" dirty="0" err="1"/>
              <a:t>PubSub</a:t>
            </a:r>
            <a:r>
              <a:rPr lang="en-US" dirty="0"/>
              <a:t> Messaging</a:t>
            </a:r>
          </a:p>
        </p:txBody>
      </p:sp>
      <p:sp>
        <p:nvSpPr>
          <p:cNvPr id="3" name="Content Placeholder 2">
            <a:extLst>
              <a:ext uri="{FF2B5EF4-FFF2-40B4-BE49-F238E27FC236}">
                <a16:creationId xmlns:a16="http://schemas.microsoft.com/office/drawing/2014/main" id="{2D1466D3-5460-2619-DD29-894E38ECC6D8}"/>
              </a:ext>
            </a:extLst>
          </p:cNvPr>
          <p:cNvSpPr>
            <a:spLocks noGrp="1"/>
          </p:cNvSpPr>
          <p:nvPr>
            <p:ph idx="1"/>
          </p:nvPr>
        </p:nvSpPr>
        <p:spPr/>
        <p:txBody>
          <a:bodyPr/>
          <a:lstStyle/>
          <a:p>
            <a:r>
              <a:rPr lang="en-US" dirty="0"/>
              <a:t>Send a message to a topic for each device in a study, and query all data for last X days from device API</a:t>
            </a:r>
          </a:p>
          <a:p>
            <a:pPr lvl="1"/>
            <a:r>
              <a:rPr lang="en-US" dirty="0"/>
              <a:t>e.g., Fitbit, Air quality devices</a:t>
            </a:r>
          </a:p>
          <a:p>
            <a:endParaRPr lang="en-US" dirty="0"/>
          </a:p>
          <a:p>
            <a:r>
              <a:rPr lang="en-US" dirty="0"/>
              <a:t>Send a message to a topic for each cognitive task, query respective data, score it, and publish to API/store in new database table</a:t>
            </a:r>
          </a:p>
        </p:txBody>
      </p:sp>
    </p:spTree>
    <p:extLst>
      <p:ext uri="{BB962C8B-B14F-4D97-AF65-F5344CB8AC3E}">
        <p14:creationId xmlns:p14="http://schemas.microsoft.com/office/powerpoint/2010/main" val="7923638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E77869-ECE1-369D-D110-3EC237652C98}"/>
              </a:ext>
            </a:extLst>
          </p:cNvPr>
          <p:cNvSpPr/>
          <p:nvPr/>
        </p:nvSpPr>
        <p:spPr>
          <a:xfrm>
            <a:off x="919797" y="2221376"/>
            <a:ext cx="660400" cy="660400"/>
          </a:xfrm>
          <a:prstGeom prst="ellipse">
            <a:avLst/>
          </a:prstGeom>
          <a:solidFill>
            <a:schemeClr val="accent4"/>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20CFE34-8F00-A119-B12E-E812BA9431DA}"/>
              </a:ext>
            </a:extLst>
          </p:cNvPr>
          <p:cNvSpPr txBox="1"/>
          <p:nvPr/>
        </p:nvSpPr>
        <p:spPr>
          <a:xfrm>
            <a:off x="445664" y="2934177"/>
            <a:ext cx="1608666" cy="369332"/>
          </a:xfrm>
          <a:prstGeom prst="rect">
            <a:avLst/>
          </a:prstGeom>
          <a:noFill/>
        </p:spPr>
        <p:txBody>
          <a:bodyPr wrap="square" rtlCol="0">
            <a:spAutoFit/>
          </a:bodyPr>
          <a:lstStyle/>
          <a:p>
            <a:pPr algn="ctr"/>
            <a:r>
              <a:rPr lang="en-US" dirty="0"/>
              <a:t>On schedule</a:t>
            </a:r>
          </a:p>
        </p:txBody>
      </p:sp>
      <p:sp>
        <p:nvSpPr>
          <p:cNvPr id="4" name="Rounded Rectangle 3">
            <a:extLst>
              <a:ext uri="{FF2B5EF4-FFF2-40B4-BE49-F238E27FC236}">
                <a16:creationId xmlns:a16="http://schemas.microsoft.com/office/drawing/2014/main" id="{3CB8319D-1697-8BDE-1D26-ECC47B8A092E}"/>
              </a:ext>
            </a:extLst>
          </p:cNvPr>
          <p:cNvSpPr/>
          <p:nvPr/>
        </p:nvSpPr>
        <p:spPr>
          <a:xfrm>
            <a:off x="2731663" y="1921841"/>
            <a:ext cx="2954761" cy="129566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 </a:t>
            </a:r>
          </a:p>
          <a:p>
            <a:r>
              <a:rPr lang="en-US" sz="1600" dirty="0"/>
              <a:t>“JOB_TYPE”: “score”, “STUDY_ID”: “TMB”</a:t>
            </a:r>
          </a:p>
          <a:p>
            <a:r>
              <a:rPr lang="en-US" sz="1600" dirty="0"/>
              <a:t>}</a:t>
            </a:r>
          </a:p>
        </p:txBody>
      </p:sp>
      <p:sp>
        <p:nvSpPr>
          <p:cNvPr id="5" name="TextBox 4">
            <a:extLst>
              <a:ext uri="{FF2B5EF4-FFF2-40B4-BE49-F238E27FC236}">
                <a16:creationId xmlns:a16="http://schemas.microsoft.com/office/drawing/2014/main" id="{F22EDD85-63EB-0B10-1493-FF7593CFE73D}"/>
              </a:ext>
            </a:extLst>
          </p:cNvPr>
          <p:cNvSpPr txBox="1"/>
          <p:nvPr/>
        </p:nvSpPr>
        <p:spPr>
          <a:xfrm>
            <a:off x="3128394" y="1552509"/>
            <a:ext cx="1255472" cy="369332"/>
          </a:xfrm>
          <a:prstGeom prst="rect">
            <a:avLst/>
          </a:prstGeom>
          <a:noFill/>
        </p:spPr>
        <p:txBody>
          <a:bodyPr wrap="none" rtlCol="0">
            <a:spAutoFit/>
          </a:bodyPr>
          <a:lstStyle/>
          <a:p>
            <a:r>
              <a:rPr lang="en-US" b="1" dirty="0"/>
              <a:t>Publish job</a:t>
            </a:r>
          </a:p>
        </p:txBody>
      </p:sp>
      <p:sp>
        <p:nvSpPr>
          <p:cNvPr id="6" name="TextBox 5">
            <a:extLst>
              <a:ext uri="{FF2B5EF4-FFF2-40B4-BE49-F238E27FC236}">
                <a16:creationId xmlns:a16="http://schemas.microsoft.com/office/drawing/2014/main" id="{06F6B68C-F278-BEAF-980F-BAC9B98C74D5}"/>
              </a:ext>
            </a:extLst>
          </p:cNvPr>
          <p:cNvSpPr txBox="1"/>
          <p:nvPr/>
        </p:nvSpPr>
        <p:spPr>
          <a:xfrm>
            <a:off x="2731664" y="3279973"/>
            <a:ext cx="2352796" cy="923330"/>
          </a:xfrm>
          <a:prstGeom prst="rect">
            <a:avLst/>
          </a:prstGeom>
          <a:noFill/>
        </p:spPr>
        <p:txBody>
          <a:bodyPr wrap="square" rtlCol="0">
            <a:spAutoFit/>
          </a:bodyPr>
          <a:lstStyle/>
          <a:p>
            <a:r>
              <a:rPr lang="en-US" dirty="0"/>
              <a:t>i.e., send message to SNS topic (e.g., JSON format, string)</a:t>
            </a:r>
          </a:p>
        </p:txBody>
      </p:sp>
      <p:cxnSp>
        <p:nvCxnSpPr>
          <p:cNvPr id="8" name="Straight Arrow Connector 7">
            <a:extLst>
              <a:ext uri="{FF2B5EF4-FFF2-40B4-BE49-F238E27FC236}">
                <a16:creationId xmlns:a16="http://schemas.microsoft.com/office/drawing/2014/main" id="{9F8DDEDB-57DB-AA02-CACF-250C7D338924}"/>
              </a:ext>
            </a:extLst>
          </p:cNvPr>
          <p:cNvCxnSpPr>
            <a:cxnSpLocks/>
            <a:stCxn id="2" idx="6"/>
            <a:endCxn id="4" idx="1"/>
          </p:cNvCxnSpPr>
          <p:nvPr/>
        </p:nvCxnSpPr>
        <p:spPr>
          <a:xfrm>
            <a:off x="1580197" y="2551576"/>
            <a:ext cx="1151466" cy="180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4B6921D3-04AE-EC07-7E0E-77EF6A489233}"/>
              </a:ext>
            </a:extLst>
          </p:cNvPr>
          <p:cNvSpPr/>
          <p:nvPr/>
        </p:nvSpPr>
        <p:spPr>
          <a:xfrm>
            <a:off x="6367745" y="1997856"/>
            <a:ext cx="2048933" cy="11345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 </a:t>
            </a:r>
            <a:r>
              <a:rPr lang="en-US" dirty="0" err="1"/>
              <a:t>score_job</a:t>
            </a:r>
            <a:r>
              <a:rPr lang="en-US" dirty="0"/>
              <a:t>()</a:t>
            </a:r>
          </a:p>
        </p:txBody>
      </p:sp>
      <p:sp>
        <p:nvSpPr>
          <p:cNvPr id="13" name="TextBox 12">
            <a:extLst>
              <a:ext uri="{FF2B5EF4-FFF2-40B4-BE49-F238E27FC236}">
                <a16:creationId xmlns:a16="http://schemas.microsoft.com/office/drawing/2014/main" id="{1D49EAE8-D15E-971E-A019-E3E896C712C2}"/>
              </a:ext>
            </a:extLst>
          </p:cNvPr>
          <p:cNvSpPr txBox="1"/>
          <p:nvPr/>
        </p:nvSpPr>
        <p:spPr>
          <a:xfrm>
            <a:off x="6740109" y="1579814"/>
            <a:ext cx="1304203" cy="369332"/>
          </a:xfrm>
          <a:prstGeom prst="rect">
            <a:avLst/>
          </a:prstGeom>
          <a:noFill/>
        </p:spPr>
        <p:txBody>
          <a:bodyPr wrap="none" rtlCol="0">
            <a:spAutoFit/>
          </a:bodyPr>
          <a:lstStyle/>
          <a:p>
            <a:r>
              <a:rPr lang="en-US" b="1" dirty="0"/>
              <a:t>Process job</a:t>
            </a:r>
          </a:p>
        </p:txBody>
      </p:sp>
      <p:cxnSp>
        <p:nvCxnSpPr>
          <p:cNvPr id="14" name="Straight Arrow Connector 13">
            <a:extLst>
              <a:ext uri="{FF2B5EF4-FFF2-40B4-BE49-F238E27FC236}">
                <a16:creationId xmlns:a16="http://schemas.microsoft.com/office/drawing/2014/main" id="{281E5E61-BD64-EB06-9754-0019BF92796F}"/>
              </a:ext>
            </a:extLst>
          </p:cNvPr>
          <p:cNvCxnSpPr>
            <a:cxnSpLocks/>
            <a:stCxn id="4" idx="3"/>
            <a:endCxn id="12" idx="1"/>
          </p:cNvCxnSpPr>
          <p:nvPr/>
        </p:nvCxnSpPr>
        <p:spPr>
          <a:xfrm flipV="1">
            <a:off x="5686424" y="2565123"/>
            <a:ext cx="681321" cy="45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E9757CD-8837-291D-3717-B7FC660513D1}"/>
              </a:ext>
            </a:extLst>
          </p:cNvPr>
          <p:cNvCxnSpPr>
            <a:cxnSpLocks/>
            <a:stCxn id="12" idx="3"/>
            <a:endCxn id="25" idx="1"/>
          </p:cNvCxnSpPr>
          <p:nvPr/>
        </p:nvCxnSpPr>
        <p:spPr>
          <a:xfrm flipV="1">
            <a:off x="8416678" y="2558349"/>
            <a:ext cx="1587148" cy="67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Graphic 21" descr="Daily calendar outline">
            <a:extLst>
              <a:ext uri="{FF2B5EF4-FFF2-40B4-BE49-F238E27FC236}">
                <a16:creationId xmlns:a16="http://schemas.microsoft.com/office/drawing/2014/main" id="{C3A8DA23-8898-0178-F38A-C3525BE058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094" y="2265003"/>
            <a:ext cx="553720" cy="553720"/>
          </a:xfrm>
          <a:prstGeom prst="rect">
            <a:avLst/>
          </a:prstGeom>
        </p:spPr>
      </p:pic>
      <p:sp>
        <p:nvSpPr>
          <p:cNvPr id="23" name="Title 1">
            <a:extLst>
              <a:ext uri="{FF2B5EF4-FFF2-40B4-BE49-F238E27FC236}">
                <a16:creationId xmlns:a16="http://schemas.microsoft.com/office/drawing/2014/main" id="{18B892B9-96F8-2B10-9BDD-BDFFD44A920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Automating data jobs with </a:t>
            </a:r>
            <a:r>
              <a:rPr lang="en-US" dirty="0" err="1"/>
              <a:t>PubSub</a:t>
            </a:r>
            <a:endParaRPr lang="en-US" dirty="0"/>
          </a:p>
        </p:txBody>
      </p:sp>
      <p:sp>
        <p:nvSpPr>
          <p:cNvPr id="24" name="TextBox 23">
            <a:extLst>
              <a:ext uri="{FF2B5EF4-FFF2-40B4-BE49-F238E27FC236}">
                <a16:creationId xmlns:a16="http://schemas.microsoft.com/office/drawing/2014/main" id="{3E74F0CC-0619-06E0-1FB2-94ED0C02B60F}"/>
              </a:ext>
            </a:extLst>
          </p:cNvPr>
          <p:cNvSpPr txBox="1"/>
          <p:nvPr/>
        </p:nvSpPr>
        <p:spPr>
          <a:xfrm>
            <a:off x="6367745" y="3279973"/>
            <a:ext cx="2690530" cy="1754326"/>
          </a:xfrm>
          <a:prstGeom prst="rect">
            <a:avLst/>
          </a:prstGeom>
          <a:noFill/>
        </p:spPr>
        <p:txBody>
          <a:bodyPr wrap="square" rtlCol="0">
            <a:spAutoFit/>
          </a:bodyPr>
          <a:lstStyle/>
          <a:p>
            <a:r>
              <a:rPr lang="en-US" dirty="0"/>
              <a:t>Upon detecting new message on topic, job processor applies necessary algorithms and sends data to next step</a:t>
            </a:r>
          </a:p>
        </p:txBody>
      </p:sp>
      <p:sp>
        <p:nvSpPr>
          <p:cNvPr id="25" name="Rounded Rectangle 24">
            <a:extLst>
              <a:ext uri="{FF2B5EF4-FFF2-40B4-BE49-F238E27FC236}">
                <a16:creationId xmlns:a16="http://schemas.microsoft.com/office/drawing/2014/main" id="{F02C646C-C23D-6104-1480-6F9B51111681}"/>
              </a:ext>
            </a:extLst>
          </p:cNvPr>
          <p:cNvSpPr/>
          <p:nvPr/>
        </p:nvSpPr>
        <p:spPr>
          <a:xfrm>
            <a:off x="10003826" y="1991082"/>
            <a:ext cx="1462732" cy="1134534"/>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Job complete!</a:t>
            </a:r>
          </a:p>
        </p:txBody>
      </p:sp>
      <p:sp>
        <p:nvSpPr>
          <p:cNvPr id="35" name="TextBox 34">
            <a:extLst>
              <a:ext uri="{FF2B5EF4-FFF2-40B4-BE49-F238E27FC236}">
                <a16:creationId xmlns:a16="http://schemas.microsoft.com/office/drawing/2014/main" id="{E58D1F8E-D365-8E59-5A26-0065BDBAC948}"/>
              </a:ext>
            </a:extLst>
          </p:cNvPr>
          <p:cNvSpPr txBox="1"/>
          <p:nvPr/>
        </p:nvSpPr>
        <p:spPr>
          <a:xfrm>
            <a:off x="10003826" y="3303509"/>
            <a:ext cx="1811433" cy="923330"/>
          </a:xfrm>
          <a:prstGeom prst="rect">
            <a:avLst/>
          </a:prstGeom>
          <a:noFill/>
        </p:spPr>
        <p:txBody>
          <a:bodyPr wrap="square" rtlCol="0">
            <a:spAutoFit/>
          </a:bodyPr>
          <a:lstStyle/>
          <a:p>
            <a:r>
              <a:rPr lang="en-US" dirty="0"/>
              <a:t>Send job status to SMS, Teams, Slack, </a:t>
            </a:r>
            <a:r>
              <a:rPr lang="en-US" dirty="0" err="1"/>
              <a:t>etc</a:t>
            </a:r>
            <a:endParaRPr lang="en-US" dirty="0"/>
          </a:p>
        </p:txBody>
      </p:sp>
      <p:sp>
        <p:nvSpPr>
          <p:cNvPr id="38" name="TextBox 37">
            <a:extLst>
              <a:ext uri="{FF2B5EF4-FFF2-40B4-BE49-F238E27FC236}">
                <a16:creationId xmlns:a16="http://schemas.microsoft.com/office/drawing/2014/main" id="{B8BB3F4E-EE01-2260-337A-8A173B61CB76}"/>
              </a:ext>
            </a:extLst>
          </p:cNvPr>
          <p:cNvSpPr txBox="1"/>
          <p:nvPr/>
        </p:nvSpPr>
        <p:spPr>
          <a:xfrm>
            <a:off x="10320469" y="1559464"/>
            <a:ext cx="743922" cy="369332"/>
          </a:xfrm>
          <a:prstGeom prst="rect">
            <a:avLst/>
          </a:prstGeom>
          <a:noFill/>
        </p:spPr>
        <p:txBody>
          <a:bodyPr wrap="none" rtlCol="0">
            <a:spAutoFit/>
          </a:bodyPr>
          <a:lstStyle/>
          <a:p>
            <a:r>
              <a:rPr lang="en-US" b="1" dirty="0"/>
              <a:t>Notify</a:t>
            </a:r>
          </a:p>
        </p:txBody>
      </p:sp>
      <p:pic>
        <p:nvPicPr>
          <p:cNvPr id="26" name="Picture 25" descr="SNS.png">
            <a:extLst>
              <a:ext uri="{FF2B5EF4-FFF2-40B4-BE49-F238E27FC236}">
                <a16:creationId xmlns:a16="http://schemas.microsoft.com/office/drawing/2014/main" id="{1284F265-9C10-C2C8-8781-6928BED128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645" y="5640746"/>
            <a:ext cx="731520" cy="731520"/>
          </a:xfrm>
          <a:prstGeom prst="rect">
            <a:avLst/>
          </a:prstGeom>
        </p:spPr>
      </p:pic>
      <p:sp>
        <p:nvSpPr>
          <p:cNvPr id="27" name="TextBox 26">
            <a:extLst>
              <a:ext uri="{FF2B5EF4-FFF2-40B4-BE49-F238E27FC236}">
                <a16:creationId xmlns:a16="http://schemas.microsoft.com/office/drawing/2014/main" id="{18A47087-5C0C-5822-F388-2693A2717E09}"/>
              </a:ext>
            </a:extLst>
          </p:cNvPr>
          <p:cNvSpPr txBox="1"/>
          <p:nvPr/>
        </p:nvSpPr>
        <p:spPr>
          <a:xfrm>
            <a:off x="3211337" y="5486858"/>
            <a:ext cx="836042" cy="153888"/>
          </a:xfrm>
          <a:prstGeom prst="rect">
            <a:avLst/>
          </a:prstGeom>
          <a:noFill/>
        </p:spPr>
        <p:txBody>
          <a:bodyPr wrap="square" lIns="0" tIns="0" rIns="0" bIns="0" rtlCol="0">
            <a:spAutoFit/>
          </a:bodyPr>
          <a:lstStyle/>
          <a:p>
            <a:pPr algn="ctr"/>
            <a:r>
              <a:rPr lang="en-US" sz="1000" dirty="0">
                <a:latin typeface="Helvetica Neue"/>
                <a:cs typeface="Helvetica Neue"/>
              </a:rPr>
              <a:t>Amazon SNS</a:t>
            </a:r>
          </a:p>
        </p:txBody>
      </p:sp>
      <p:pic>
        <p:nvPicPr>
          <p:cNvPr id="28" name="Picture 27" descr="SNS-Topic.png">
            <a:extLst>
              <a:ext uri="{FF2B5EF4-FFF2-40B4-BE49-F238E27FC236}">
                <a16:creationId xmlns:a16="http://schemas.microsoft.com/office/drawing/2014/main" id="{5129B327-D617-4398-95BC-F11B8DC5AF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8506" y="5640746"/>
            <a:ext cx="975360" cy="731520"/>
          </a:xfrm>
          <a:prstGeom prst="rect">
            <a:avLst/>
          </a:prstGeom>
        </p:spPr>
      </p:pic>
      <p:pic>
        <p:nvPicPr>
          <p:cNvPr id="30" name="Picture 29" descr="Icon&#10;&#10;Description automatically generated">
            <a:extLst>
              <a:ext uri="{FF2B5EF4-FFF2-40B4-BE49-F238E27FC236}">
                <a16:creationId xmlns:a16="http://schemas.microsoft.com/office/drawing/2014/main" id="{67EDA5D0-65B2-749B-8AAD-FA6AED7E56D5}"/>
              </a:ext>
            </a:extLst>
          </p:cNvPr>
          <p:cNvPicPr>
            <a:picLocks noChangeAspect="1"/>
          </p:cNvPicPr>
          <p:nvPr/>
        </p:nvPicPr>
        <p:blipFill>
          <a:blip r:embed="rId7"/>
          <a:stretch>
            <a:fillRect/>
          </a:stretch>
        </p:blipFill>
        <p:spPr>
          <a:xfrm>
            <a:off x="10796952" y="5543330"/>
            <a:ext cx="680649" cy="632791"/>
          </a:xfrm>
          <a:prstGeom prst="rect">
            <a:avLst/>
          </a:prstGeom>
        </p:spPr>
      </p:pic>
      <p:pic>
        <p:nvPicPr>
          <p:cNvPr id="31" name="Picture 6">
            <a:extLst>
              <a:ext uri="{FF2B5EF4-FFF2-40B4-BE49-F238E27FC236}">
                <a16:creationId xmlns:a16="http://schemas.microsoft.com/office/drawing/2014/main" id="{D883AE86-5BBC-9277-B55B-16C1E9AA98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59353" y="5686480"/>
            <a:ext cx="632791" cy="6327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6145FE8F-823F-8648-8E24-7D6117F4CF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8759" y="5593744"/>
            <a:ext cx="818264" cy="818264"/>
          </a:xfrm>
          <a:prstGeom prst="rect">
            <a:avLst/>
          </a:prstGeom>
        </p:spPr>
      </p:pic>
      <p:sp>
        <p:nvSpPr>
          <p:cNvPr id="34" name="TextBox 33">
            <a:extLst>
              <a:ext uri="{FF2B5EF4-FFF2-40B4-BE49-F238E27FC236}">
                <a16:creationId xmlns:a16="http://schemas.microsoft.com/office/drawing/2014/main" id="{11CC5174-2577-9EA8-CC2F-9A5D2FFCDD2A}"/>
              </a:ext>
            </a:extLst>
          </p:cNvPr>
          <p:cNvSpPr txBox="1"/>
          <p:nvPr/>
        </p:nvSpPr>
        <p:spPr>
          <a:xfrm>
            <a:off x="6700317" y="5313418"/>
            <a:ext cx="836706" cy="307777"/>
          </a:xfrm>
          <a:prstGeom prst="rect">
            <a:avLst/>
          </a:prstGeom>
          <a:noFill/>
        </p:spPr>
        <p:txBody>
          <a:bodyPr wrap="square" lIns="0" tIns="0" rIns="0" bIns="0" rtlCol="0">
            <a:spAutoFit/>
          </a:bodyPr>
          <a:lstStyle/>
          <a:p>
            <a:pPr algn="ctr"/>
            <a:r>
              <a:rPr lang="en-US" sz="1000" dirty="0">
                <a:latin typeface="Helvetica Neue"/>
                <a:cs typeface="Helvetica Neue"/>
              </a:rPr>
              <a:t>Amazon Lambda</a:t>
            </a:r>
          </a:p>
        </p:txBody>
      </p:sp>
      <p:cxnSp>
        <p:nvCxnSpPr>
          <p:cNvPr id="11" name="Straight Connector 10">
            <a:extLst>
              <a:ext uri="{FF2B5EF4-FFF2-40B4-BE49-F238E27FC236}">
                <a16:creationId xmlns:a16="http://schemas.microsoft.com/office/drawing/2014/main" id="{D1E162AC-444C-C997-D0E0-C0A4593A8672}"/>
              </a:ext>
            </a:extLst>
          </p:cNvPr>
          <p:cNvCxnSpPr/>
          <p:nvPr/>
        </p:nvCxnSpPr>
        <p:spPr>
          <a:xfrm>
            <a:off x="273269" y="5213131"/>
            <a:ext cx="1160342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4B636A5-1143-E1AA-8AD2-BCE1F70EFDDC}"/>
              </a:ext>
            </a:extLst>
          </p:cNvPr>
          <p:cNvCxnSpPr>
            <a:cxnSpLocks/>
            <a:stCxn id="28" idx="3"/>
            <a:endCxn id="32" idx="1"/>
          </p:cNvCxnSpPr>
          <p:nvPr/>
        </p:nvCxnSpPr>
        <p:spPr>
          <a:xfrm flipV="1">
            <a:off x="4383866" y="6002876"/>
            <a:ext cx="2334893" cy="36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77BB608-12F8-075E-95D5-FDC4A45212AB}"/>
              </a:ext>
            </a:extLst>
          </p:cNvPr>
          <p:cNvCxnSpPr>
            <a:cxnSpLocks/>
            <a:stCxn id="32" idx="3"/>
            <a:endCxn id="31" idx="1"/>
          </p:cNvCxnSpPr>
          <p:nvPr/>
        </p:nvCxnSpPr>
        <p:spPr>
          <a:xfrm>
            <a:off x="7537023" y="6002876"/>
            <a:ext cx="24223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Icon&#10;&#10;Description automatically generated">
            <a:extLst>
              <a:ext uri="{FF2B5EF4-FFF2-40B4-BE49-F238E27FC236}">
                <a16:creationId xmlns:a16="http://schemas.microsoft.com/office/drawing/2014/main" id="{83455554-CF23-F622-8A70-DE5031C69393}"/>
              </a:ext>
            </a:extLst>
          </p:cNvPr>
          <p:cNvPicPr>
            <a:picLocks noChangeAspect="1"/>
          </p:cNvPicPr>
          <p:nvPr/>
        </p:nvPicPr>
        <p:blipFill>
          <a:blip r:embed="rId10"/>
          <a:stretch>
            <a:fillRect/>
          </a:stretch>
        </p:blipFill>
        <p:spPr>
          <a:xfrm>
            <a:off x="714633" y="5593745"/>
            <a:ext cx="818264" cy="818264"/>
          </a:xfrm>
          <a:prstGeom prst="rect">
            <a:avLst/>
          </a:prstGeom>
        </p:spPr>
      </p:pic>
      <p:sp>
        <p:nvSpPr>
          <p:cNvPr id="41" name="TextBox 40">
            <a:extLst>
              <a:ext uri="{FF2B5EF4-FFF2-40B4-BE49-F238E27FC236}">
                <a16:creationId xmlns:a16="http://schemas.microsoft.com/office/drawing/2014/main" id="{8546D42B-81F9-B000-C892-365EE45E4A0A}"/>
              </a:ext>
            </a:extLst>
          </p:cNvPr>
          <p:cNvSpPr txBox="1"/>
          <p:nvPr/>
        </p:nvSpPr>
        <p:spPr>
          <a:xfrm>
            <a:off x="509685" y="5389442"/>
            <a:ext cx="1228159" cy="153888"/>
          </a:xfrm>
          <a:prstGeom prst="rect">
            <a:avLst/>
          </a:prstGeom>
          <a:noFill/>
        </p:spPr>
        <p:txBody>
          <a:bodyPr wrap="square" lIns="0" tIns="0" rIns="0" bIns="0" rtlCol="0">
            <a:spAutoFit/>
          </a:bodyPr>
          <a:lstStyle/>
          <a:p>
            <a:pPr algn="ctr"/>
            <a:r>
              <a:rPr lang="en-US" sz="1000" dirty="0">
                <a:latin typeface="Helvetica Neue"/>
                <a:cs typeface="Helvetica Neue"/>
              </a:rPr>
              <a:t>Amazon </a:t>
            </a:r>
            <a:r>
              <a:rPr lang="en-US" sz="1000" dirty="0" err="1">
                <a:latin typeface="Helvetica Neue"/>
                <a:cs typeface="Helvetica Neue"/>
              </a:rPr>
              <a:t>EventBridge</a:t>
            </a:r>
            <a:endParaRPr lang="en-US" sz="1000" dirty="0">
              <a:latin typeface="Helvetica Neue"/>
              <a:cs typeface="Helvetica Neue"/>
            </a:endParaRPr>
          </a:p>
        </p:txBody>
      </p:sp>
      <p:cxnSp>
        <p:nvCxnSpPr>
          <p:cNvPr id="42" name="Straight Arrow Connector 41">
            <a:extLst>
              <a:ext uri="{FF2B5EF4-FFF2-40B4-BE49-F238E27FC236}">
                <a16:creationId xmlns:a16="http://schemas.microsoft.com/office/drawing/2014/main" id="{CEC9B177-DD91-023D-7957-DDA1A7437916}"/>
              </a:ext>
            </a:extLst>
          </p:cNvPr>
          <p:cNvCxnSpPr>
            <a:cxnSpLocks/>
            <a:stCxn id="16" idx="3"/>
            <a:endCxn id="26" idx="1"/>
          </p:cNvCxnSpPr>
          <p:nvPr/>
        </p:nvCxnSpPr>
        <p:spPr>
          <a:xfrm>
            <a:off x="1532897" y="6002877"/>
            <a:ext cx="1213748" cy="36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Slack has a new logo and it's ... fine | Mashable">
            <a:extLst>
              <a:ext uri="{FF2B5EF4-FFF2-40B4-BE49-F238E27FC236}">
                <a16:creationId xmlns:a16="http://schemas.microsoft.com/office/drawing/2014/main" id="{FEE20706-99F1-3ABD-5CC7-1C3C19D8F38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8023" b="32494"/>
          <a:stretch/>
        </p:blipFill>
        <p:spPr bwMode="auto">
          <a:xfrm>
            <a:off x="10621218" y="6303282"/>
            <a:ext cx="1255472" cy="27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724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The Future: Data Workflows</a:t>
            </a:r>
          </a:p>
        </p:txBody>
      </p:sp>
      <p:pic>
        <p:nvPicPr>
          <p:cNvPr id="5" name="Content Placeholder 4" descr="A picture containing logo&#10;&#10;Description automatically generated">
            <a:extLst>
              <a:ext uri="{FF2B5EF4-FFF2-40B4-BE49-F238E27FC236}">
                <a16:creationId xmlns:a16="http://schemas.microsoft.com/office/drawing/2014/main" id="{93B9C8BF-1E2D-084C-8C67-EEE4024B8830}"/>
              </a:ext>
            </a:extLst>
          </p:cNvPr>
          <p:cNvPicPr>
            <a:picLocks noGrp="1" noChangeAspect="1"/>
          </p:cNvPicPr>
          <p:nvPr>
            <p:ph idx="1"/>
          </p:nvPr>
        </p:nvPicPr>
        <p:blipFill>
          <a:blip r:embed="rId2"/>
          <a:stretch>
            <a:fillRect/>
          </a:stretch>
        </p:blipFill>
        <p:spPr>
          <a:xfrm>
            <a:off x="499508" y="3786863"/>
            <a:ext cx="2286000" cy="1117600"/>
          </a:xfrm>
        </p:spPr>
      </p:pic>
      <p:pic>
        <p:nvPicPr>
          <p:cNvPr id="2050" name="Picture 2" descr="Deep Learning With Dataiku">
            <a:extLst>
              <a:ext uri="{FF2B5EF4-FFF2-40B4-BE49-F238E27FC236}">
                <a16:creationId xmlns:a16="http://schemas.microsoft.com/office/drawing/2014/main" id="{F887FC82-174D-D349-8B92-825E1160D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31"/>
          <a:stretch/>
        </p:blipFill>
        <p:spPr bwMode="auto">
          <a:xfrm>
            <a:off x="3204957" y="1690688"/>
            <a:ext cx="8676650" cy="45130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A00E51-9F7C-834B-B381-D2E6E0332C1E}"/>
              </a:ext>
            </a:extLst>
          </p:cNvPr>
          <p:cNvSpPr txBox="1"/>
          <p:nvPr/>
        </p:nvSpPr>
        <p:spPr>
          <a:xfrm>
            <a:off x="700844" y="2356456"/>
            <a:ext cx="2286000" cy="1323439"/>
          </a:xfrm>
          <a:prstGeom prst="rect">
            <a:avLst/>
          </a:prstGeom>
          <a:noFill/>
        </p:spPr>
        <p:txBody>
          <a:bodyPr wrap="square" rtlCol="0">
            <a:spAutoFit/>
          </a:bodyPr>
          <a:lstStyle/>
          <a:p>
            <a:r>
              <a:rPr lang="en-US" sz="2000" dirty="0"/>
              <a:t>Seamless integration platforms, for example:</a:t>
            </a:r>
          </a:p>
        </p:txBody>
      </p:sp>
    </p:spTree>
    <p:extLst>
      <p:ext uri="{BB962C8B-B14F-4D97-AF65-F5344CB8AC3E}">
        <p14:creationId xmlns:p14="http://schemas.microsoft.com/office/powerpoint/2010/main" val="15194711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website&#10;&#10;Description automatically generated">
            <a:hlinkClick r:id="rId2"/>
            <a:extLst>
              <a:ext uri="{FF2B5EF4-FFF2-40B4-BE49-F238E27FC236}">
                <a16:creationId xmlns:a16="http://schemas.microsoft.com/office/drawing/2014/main" id="{F11005F0-8F92-464B-9EDE-311D1A10E6D3}"/>
              </a:ext>
            </a:extLst>
          </p:cNvPr>
          <p:cNvPicPr>
            <a:picLocks noGrp="1" noChangeAspect="1"/>
          </p:cNvPicPr>
          <p:nvPr>
            <p:ph idx="1"/>
          </p:nvPr>
        </p:nvPicPr>
        <p:blipFill>
          <a:blip r:embed="rId3"/>
          <a:stretch>
            <a:fillRect/>
          </a:stretch>
        </p:blipFill>
        <p:spPr>
          <a:xfrm>
            <a:off x="2121977" y="1614354"/>
            <a:ext cx="7948045" cy="4990307"/>
          </a:xfrm>
        </p:spPr>
      </p:pic>
      <p:sp>
        <p:nvSpPr>
          <p:cNvPr id="5" name="Title 1">
            <a:extLst>
              <a:ext uri="{FF2B5EF4-FFF2-40B4-BE49-F238E27FC236}">
                <a16:creationId xmlns:a16="http://schemas.microsoft.com/office/drawing/2014/main" id="{6C4C8FD2-4434-EF39-DD41-1A7024C54F5D}"/>
              </a:ext>
            </a:extLst>
          </p:cNvPr>
          <p:cNvSpPr txBox="1">
            <a:spLocks/>
          </p:cNvSpPr>
          <p:nvPr/>
        </p:nvSpPr>
        <p:spPr>
          <a:xfrm>
            <a:off x="457601" y="253339"/>
            <a:ext cx="112767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a:t>The Future: No-code data transform</a:t>
            </a:r>
            <a:endParaRPr lang="en-US" dirty="0"/>
          </a:p>
        </p:txBody>
      </p:sp>
    </p:spTree>
    <p:extLst>
      <p:ext uri="{BB962C8B-B14F-4D97-AF65-F5344CB8AC3E}">
        <p14:creationId xmlns:p14="http://schemas.microsoft.com/office/powerpoint/2010/main" val="18767536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Long-term learning</a:t>
            </a:r>
          </a:p>
        </p:txBody>
      </p:sp>
    </p:spTree>
    <p:extLst>
      <p:ext uri="{BB962C8B-B14F-4D97-AF65-F5344CB8AC3E}">
        <p14:creationId xmlns:p14="http://schemas.microsoft.com/office/powerpoint/2010/main" val="11626922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p:txBody>
          <a:bodyPr/>
          <a:lstStyle/>
          <a:p>
            <a:r>
              <a:rPr lang="en-US" dirty="0"/>
              <a:t>Reading Recommendations</a:t>
            </a:r>
          </a:p>
        </p:txBody>
      </p:sp>
      <p:pic>
        <p:nvPicPr>
          <p:cNvPr id="5122" name="Picture 2" descr="The Truthful Art">
            <a:extLst>
              <a:ext uri="{FF2B5EF4-FFF2-40B4-BE49-F238E27FC236}">
                <a16:creationId xmlns:a16="http://schemas.microsoft.com/office/drawing/2014/main" id="{6D234631-5698-DA45-BCE5-C50C49D65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5914" y="1817267"/>
            <a:ext cx="2773680" cy="3302000"/>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6F4E217-2AC6-4556-FBC1-36C817AFE7C5}"/>
              </a:ext>
            </a:extLst>
          </p:cNvPr>
          <p:cNvSpPr txBox="1"/>
          <p:nvPr/>
        </p:nvSpPr>
        <p:spPr>
          <a:xfrm>
            <a:off x="1159790" y="5789930"/>
            <a:ext cx="2855562" cy="369332"/>
          </a:xfrm>
          <a:prstGeom prst="rect">
            <a:avLst/>
          </a:prstGeom>
          <a:noFill/>
        </p:spPr>
        <p:txBody>
          <a:bodyPr wrap="square">
            <a:spAutoFit/>
          </a:bodyPr>
          <a:lstStyle/>
          <a:p>
            <a:pPr algn="ctr"/>
            <a:r>
              <a:rPr lang="en-US" dirty="0">
                <a:hlinkClick r:id="rId3"/>
              </a:rPr>
              <a:t>https://r4ds.had.co.nz</a:t>
            </a:r>
            <a:r>
              <a:rPr lang="en-US" dirty="0"/>
              <a:t> </a:t>
            </a:r>
          </a:p>
        </p:txBody>
      </p:sp>
      <p:pic>
        <p:nvPicPr>
          <p:cNvPr id="4" name="Picture 2" descr="Buy from amazon">
            <a:extLst>
              <a:ext uri="{FF2B5EF4-FFF2-40B4-BE49-F238E27FC236}">
                <a16:creationId xmlns:a16="http://schemas.microsoft.com/office/drawing/2014/main" id="{A7188027-D025-249C-0E68-33B2FE877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790" y="1690688"/>
            <a:ext cx="2606298" cy="39094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ver image">
            <a:extLst>
              <a:ext uri="{FF2B5EF4-FFF2-40B4-BE49-F238E27FC236}">
                <a16:creationId xmlns:a16="http://schemas.microsoft.com/office/drawing/2014/main" id="{59D5B29F-8130-627C-411C-F4400FF823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916" y="1817267"/>
            <a:ext cx="2787072" cy="365628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095EE35-BE63-553E-0D42-A4CB62AFD371}"/>
              </a:ext>
            </a:extLst>
          </p:cNvPr>
          <p:cNvSpPr txBox="1"/>
          <p:nvPr/>
        </p:nvSpPr>
        <p:spPr>
          <a:xfrm>
            <a:off x="4584916" y="5808737"/>
            <a:ext cx="2855562" cy="369332"/>
          </a:xfrm>
          <a:prstGeom prst="rect">
            <a:avLst/>
          </a:prstGeom>
          <a:noFill/>
        </p:spPr>
        <p:txBody>
          <a:bodyPr wrap="square">
            <a:spAutoFit/>
          </a:bodyPr>
          <a:lstStyle/>
          <a:p>
            <a:pPr algn="ctr"/>
            <a:r>
              <a:rPr lang="en-US" dirty="0">
                <a:hlinkClick r:id="rId6"/>
              </a:rPr>
              <a:t>https://r-graphics.org</a:t>
            </a:r>
            <a:r>
              <a:rPr lang="en-US" dirty="0"/>
              <a:t> </a:t>
            </a:r>
          </a:p>
        </p:txBody>
      </p:sp>
    </p:spTree>
    <p:extLst>
      <p:ext uri="{BB962C8B-B14F-4D97-AF65-F5344CB8AC3E}">
        <p14:creationId xmlns:p14="http://schemas.microsoft.com/office/powerpoint/2010/main" val="119401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5DF2-3C2A-90E1-91C0-5E168A70C869}"/>
              </a:ext>
            </a:extLst>
          </p:cNvPr>
          <p:cNvSpPr>
            <a:spLocks noGrp="1"/>
          </p:cNvSpPr>
          <p:nvPr>
            <p:ph type="title"/>
          </p:nvPr>
        </p:nvSpPr>
        <p:spPr/>
        <p:txBody>
          <a:bodyPr/>
          <a:lstStyle/>
          <a:p>
            <a:r>
              <a:rPr lang="en-US" b="1" dirty="0"/>
              <a:t>Icebreaker: </a:t>
            </a:r>
            <a:r>
              <a:rPr lang="en-US" dirty="0"/>
              <a:t>Introductions</a:t>
            </a:r>
          </a:p>
        </p:txBody>
      </p:sp>
      <p:sp>
        <p:nvSpPr>
          <p:cNvPr id="3" name="Content Placeholder 2">
            <a:extLst>
              <a:ext uri="{FF2B5EF4-FFF2-40B4-BE49-F238E27FC236}">
                <a16:creationId xmlns:a16="http://schemas.microsoft.com/office/drawing/2014/main" id="{E4562876-8810-29EF-1EB5-E8499D0E5E75}"/>
              </a:ext>
            </a:extLst>
          </p:cNvPr>
          <p:cNvSpPr>
            <a:spLocks noGrp="1"/>
          </p:cNvSpPr>
          <p:nvPr>
            <p:ph idx="1"/>
          </p:nvPr>
        </p:nvSpPr>
        <p:spPr>
          <a:xfrm>
            <a:off x="1277112" y="2865119"/>
            <a:ext cx="4709160" cy="3494723"/>
          </a:xfrm>
        </p:spPr>
        <p:txBody>
          <a:bodyPr>
            <a:normAutofit/>
          </a:bodyPr>
          <a:lstStyle/>
          <a:p>
            <a:pPr marL="514350" indent="-514350">
              <a:buFont typeface="+mj-lt"/>
              <a:buAutoNum type="arabicPeriod"/>
            </a:pPr>
            <a:r>
              <a:rPr lang="en-US" sz="2000" dirty="0"/>
              <a:t>Name, lab affiliation</a:t>
            </a:r>
          </a:p>
          <a:p>
            <a:pPr marL="514350" indent="-514350">
              <a:buFont typeface="+mj-lt"/>
              <a:buAutoNum type="arabicPeriod"/>
            </a:pPr>
            <a:r>
              <a:rPr lang="en-US" sz="2000" dirty="0"/>
              <a:t>What does reproducible science mean to you?</a:t>
            </a:r>
          </a:p>
          <a:p>
            <a:pPr marL="514350" indent="-514350">
              <a:buFont typeface="+mj-lt"/>
              <a:buAutoNum type="arabicPeriod"/>
            </a:pPr>
            <a:r>
              <a:rPr lang="en-US" sz="2000" dirty="0"/>
              <a:t>Which tools have you previously used?</a:t>
            </a:r>
          </a:p>
          <a:p>
            <a:pPr marL="514350" indent="-514350">
              <a:buFont typeface="+mj-lt"/>
              <a:buAutoNum type="arabicPeriod"/>
            </a:pPr>
            <a:r>
              <a:rPr lang="en-US" sz="2000" dirty="0"/>
              <a:t>Which tools are you most excited to learn?</a:t>
            </a:r>
          </a:p>
        </p:txBody>
      </p:sp>
      <p:pic>
        <p:nvPicPr>
          <p:cNvPr id="5" name="Picture 4">
            <a:extLst>
              <a:ext uri="{FF2B5EF4-FFF2-40B4-BE49-F238E27FC236}">
                <a16:creationId xmlns:a16="http://schemas.microsoft.com/office/drawing/2014/main" id="{C6B9E051-BEED-4BD5-582D-619F20B00FFA}"/>
              </a:ext>
            </a:extLst>
          </p:cNvPr>
          <p:cNvPicPr>
            <a:picLocks noChangeAspect="1"/>
          </p:cNvPicPr>
          <p:nvPr/>
        </p:nvPicPr>
        <p:blipFill>
          <a:blip r:embed="rId2"/>
          <a:stretch>
            <a:fillRect/>
          </a:stretch>
        </p:blipFill>
        <p:spPr>
          <a:xfrm>
            <a:off x="7530885" y="1594960"/>
            <a:ext cx="3668080" cy="3668080"/>
          </a:xfrm>
          <a:prstGeom prst="rect">
            <a:avLst/>
          </a:prstGeom>
        </p:spPr>
      </p:pic>
      <p:sp>
        <p:nvSpPr>
          <p:cNvPr id="4" name="TextBox 3">
            <a:extLst>
              <a:ext uri="{FF2B5EF4-FFF2-40B4-BE49-F238E27FC236}">
                <a16:creationId xmlns:a16="http://schemas.microsoft.com/office/drawing/2014/main" id="{4D44CC09-774F-1D80-1C2D-D93CE16C0D55}"/>
              </a:ext>
            </a:extLst>
          </p:cNvPr>
          <p:cNvSpPr txBox="1"/>
          <p:nvPr/>
        </p:nvSpPr>
        <p:spPr>
          <a:xfrm>
            <a:off x="1078379" y="1985516"/>
            <a:ext cx="5102965" cy="584775"/>
          </a:xfrm>
          <a:prstGeom prst="rect">
            <a:avLst/>
          </a:prstGeom>
          <a:noFill/>
        </p:spPr>
        <p:txBody>
          <a:bodyPr wrap="square" rtlCol="0">
            <a:spAutoFit/>
          </a:bodyPr>
          <a:lstStyle/>
          <a:p>
            <a:r>
              <a:rPr lang="en-US" sz="3200" b="1" dirty="0"/>
              <a:t>In the chat…</a:t>
            </a:r>
          </a:p>
        </p:txBody>
      </p:sp>
    </p:spTree>
    <p:extLst>
      <p:ext uri="{BB962C8B-B14F-4D97-AF65-F5344CB8AC3E}">
        <p14:creationId xmlns:p14="http://schemas.microsoft.com/office/powerpoint/2010/main" val="26216766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Tutorial Recommendations</a:t>
            </a:r>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lstStyle/>
          <a:p>
            <a:r>
              <a:rPr lang="en-US" dirty="0"/>
              <a:t>Anything by Hadley Wickham</a:t>
            </a:r>
          </a:p>
          <a:p>
            <a:endParaRPr lang="en-US" dirty="0"/>
          </a:p>
          <a:p>
            <a:r>
              <a:rPr lang="en-US" dirty="0">
                <a:hlinkClick r:id="rId2"/>
              </a:rPr>
              <a:t>https://www.r-bloggers.com/</a:t>
            </a:r>
          </a:p>
          <a:p>
            <a:r>
              <a:rPr lang="en-US" dirty="0">
                <a:hlinkClick r:id="rId2"/>
              </a:rPr>
              <a:t>https://www.r-statistics.com/</a:t>
            </a:r>
          </a:p>
          <a:p>
            <a:r>
              <a:rPr lang="en-US" dirty="0">
                <a:hlinkClick r:id="rId2"/>
              </a:rPr>
              <a:t>https://blog.revolutionanalytics.com/</a:t>
            </a:r>
          </a:p>
          <a:p>
            <a:r>
              <a:rPr lang="en-US" dirty="0">
                <a:hlinkClick r:id="rId2"/>
              </a:rPr>
              <a:t>https://r-charts.com/</a:t>
            </a:r>
          </a:p>
          <a:p>
            <a:r>
              <a:rPr lang="en-US" dirty="0">
                <a:hlinkClick r:id="rId2"/>
              </a:rPr>
              <a:t>http://www.cookbook-r.com/Graphs/</a:t>
            </a:r>
            <a:r>
              <a:rPr lang="en-US" dirty="0"/>
              <a:t> </a:t>
            </a:r>
          </a:p>
          <a:p>
            <a:r>
              <a:rPr lang="en-US" dirty="0">
                <a:hlinkClick r:id="rId3"/>
              </a:rPr>
              <a:t>https://plotly.com/r/</a:t>
            </a:r>
            <a:r>
              <a:rPr lang="en-US" dirty="0"/>
              <a:t> </a:t>
            </a:r>
          </a:p>
          <a:p>
            <a:endParaRPr lang="en-US" dirty="0"/>
          </a:p>
        </p:txBody>
      </p:sp>
      <p:pic>
        <p:nvPicPr>
          <p:cNvPr id="4" name="Picture 3">
            <a:extLst>
              <a:ext uri="{FF2B5EF4-FFF2-40B4-BE49-F238E27FC236}">
                <a16:creationId xmlns:a16="http://schemas.microsoft.com/office/drawing/2014/main" id="{8C50AE02-A428-7049-A03F-ACBE4DAFAD07}"/>
              </a:ext>
            </a:extLst>
          </p:cNvPr>
          <p:cNvPicPr>
            <a:picLocks noChangeAspect="1"/>
          </p:cNvPicPr>
          <p:nvPr/>
        </p:nvPicPr>
        <p:blipFill rotWithShape="1">
          <a:blip r:embed="rId4"/>
          <a:srcRect l="11992" t="4975"/>
          <a:stretch/>
        </p:blipFill>
        <p:spPr>
          <a:xfrm>
            <a:off x="8732939" y="1690688"/>
            <a:ext cx="2365926" cy="3264919"/>
          </a:xfrm>
          <a:prstGeom prst="rect">
            <a:avLst/>
          </a:prstGeom>
        </p:spPr>
      </p:pic>
    </p:spTree>
    <p:extLst>
      <p:ext uri="{BB962C8B-B14F-4D97-AF65-F5344CB8AC3E}">
        <p14:creationId xmlns:p14="http://schemas.microsoft.com/office/powerpoint/2010/main" val="4015993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Practice with Open Data</a:t>
            </a:r>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normAutofit/>
          </a:bodyPr>
          <a:lstStyle/>
          <a:p>
            <a:r>
              <a:rPr lang="en-US" dirty="0"/>
              <a:t>Kaggle</a:t>
            </a:r>
          </a:p>
          <a:p>
            <a:pPr lvl="1"/>
            <a:r>
              <a:rPr lang="en-US" dirty="0">
                <a:hlinkClick r:id="rId2"/>
              </a:rPr>
              <a:t>https://www.kaggle.com/datasets</a:t>
            </a:r>
            <a:endParaRPr lang="en-US" dirty="0"/>
          </a:p>
          <a:p>
            <a:r>
              <a:rPr lang="en-US" dirty="0" err="1"/>
              <a:t>Data.gov</a:t>
            </a:r>
            <a:endParaRPr lang="en-US" dirty="0"/>
          </a:p>
          <a:p>
            <a:pPr lvl="1"/>
            <a:r>
              <a:rPr lang="en-US" dirty="0">
                <a:hlinkClick r:id="rId3"/>
              </a:rPr>
              <a:t>https://www.data.gov/</a:t>
            </a:r>
            <a:r>
              <a:rPr lang="en-US" dirty="0"/>
              <a:t> </a:t>
            </a:r>
          </a:p>
          <a:p>
            <a:r>
              <a:rPr lang="en-US" dirty="0"/>
              <a:t>Google Dataset Search</a:t>
            </a:r>
          </a:p>
          <a:p>
            <a:pPr lvl="1"/>
            <a:r>
              <a:rPr lang="en-US" dirty="0"/>
              <a:t>https://</a:t>
            </a:r>
            <a:r>
              <a:rPr lang="en-US" dirty="0" err="1"/>
              <a:t>datasetsearch.research.google.com</a:t>
            </a:r>
            <a:r>
              <a:rPr lang="en-US" dirty="0"/>
              <a:t>/</a:t>
            </a:r>
          </a:p>
        </p:txBody>
      </p:sp>
    </p:spTree>
    <p:extLst>
      <p:ext uri="{BB962C8B-B14F-4D97-AF65-F5344CB8AC3E}">
        <p14:creationId xmlns:p14="http://schemas.microsoft.com/office/powerpoint/2010/main" val="3747353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Download </a:t>
            </a:r>
            <a:r>
              <a:rPr lang="en-US" dirty="0" err="1"/>
              <a:t>Cheatsheets</a:t>
            </a:r>
            <a:endParaRPr lang="en-US" dirty="0"/>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normAutofit fontScale="70000" lnSpcReduction="20000"/>
          </a:bodyPr>
          <a:lstStyle/>
          <a:p>
            <a:r>
              <a:rPr lang="en-US" dirty="0"/>
              <a:t>Data Import</a:t>
            </a:r>
          </a:p>
          <a:p>
            <a:pPr lvl="1"/>
            <a:r>
              <a:rPr lang="en-US" dirty="0">
                <a:hlinkClick r:id="rId2"/>
              </a:rPr>
              <a:t>https://github.com/rstudio/cheatsheets/raw/master/data-import.pdf</a:t>
            </a:r>
            <a:r>
              <a:rPr lang="en-US" dirty="0"/>
              <a:t>) </a:t>
            </a:r>
          </a:p>
          <a:p>
            <a:r>
              <a:rPr lang="en-US" dirty="0"/>
              <a:t>Data Wrangling </a:t>
            </a:r>
            <a:r>
              <a:rPr lang="en-US" dirty="0" err="1"/>
              <a:t>Cheatsheet</a:t>
            </a:r>
            <a:endParaRPr lang="en-US" dirty="0"/>
          </a:p>
          <a:p>
            <a:pPr lvl="1"/>
            <a:r>
              <a:rPr lang="en-US" dirty="0">
                <a:hlinkClick r:id="rId3"/>
              </a:rPr>
              <a:t>https://www.rstudio.com/wp-content/uploads/2015/02/data-wrangling-cheatsheet.pdf</a:t>
            </a:r>
            <a:r>
              <a:rPr lang="en-US" dirty="0"/>
              <a:t>) </a:t>
            </a:r>
          </a:p>
          <a:p>
            <a:r>
              <a:rPr lang="en-US" dirty="0"/>
              <a:t>Data Transformation with </a:t>
            </a:r>
            <a:r>
              <a:rPr lang="en-US" dirty="0" err="1"/>
              <a:t>dplyr</a:t>
            </a:r>
            <a:endParaRPr lang="en-US" dirty="0"/>
          </a:p>
          <a:p>
            <a:pPr lvl="1"/>
            <a:r>
              <a:rPr lang="en-US" dirty="0">
                <a:hlinkClick r:id="rId4"/>
              </a:rPr>
              <a:t>https://github.com/rstudio/cheatsheets/raw/master/data-visualization.pdf</a:t>
            </a:r>
            <a:r>
              <a:rPr lang="en-US" dirty="0"/>
              <a:t>) </a:t>
            </a:r>
          </a:p>
          <a:p>
            <a:r>
              <a:rPr lang="en-US" dirty="0"/>
              <a:t>String Manipulation</a:t>
            </a:r>
          </a:p>
          <a:p>
            <a:pPr lvl="1"/>
            <a:r>
              <a:rPr lang="en-US" dirty="0">
                <a:hlinkClick r:id="rId5"/>
              </a:rPr>
              <a:t>https://github.com/rstudio/cheatsheets/raw/master/strings.pdf</a:t>
            </a:r>
            <a:r>
              <a:rPr lang="en-US" dirty="0"/>
              <a:t>) </a:t>
            </a:r>
          </a:p>
          <a:p>
            <a:r>
              <a:rPr lang="en-US" dirty="0"/>
              <a:t>Work with  dates/times</a:t>
            </a:r>
          </a:p>
          <a:p>
            <a:pPr lvl="1"/>
            <a:r>
              <a:rPr lang="en-US" dirty="0">
                <a:hlinkClick r:id="rId6"/>
              </a:rPr>
              <a:t>https://github.com/rstudio/cheatsheets/raw/master/lubridate.pdf</a:t>
            </a:r>
            <a:r>
              <a:rPr lang="en-US" dirty="0"/>
              <a:t>) </a:t>
            </a:r>
          </a:p>
          <a:p>
            <a:r>
              <a:rPr lang="en-US" dirty="0"/>
              <a:t>R Markdown</a:t>
            </a:r>
          </a:p>
          <a:p>
            <a:pPr lvl="1"/>
            <a:r>
              <a:rPr lang="en-US" dirty="0">
                <a:hlinkClick r:id="rId7"/>
              </a:rPr>
              <a:t>https://github.com/rstudio/cheatsheets/raw/master/rmarkdown.pdf</a:t>
            </a:r>
            <a:r>
              <a:rPr lang="en-US" dirty="0"/>
              <a:t>) </a:t>
            </a:r>
          </a:p>
          <a:p>
            <a:r>
              <a:rPr lang="en-US" dirty="0"/>
              <a:t>More </a:t>
            </a:r>
            <a:r>
              <a:rPr lang="en-US" dirty="0" err="1"/>
              <a:t>cheatsheets</a:t>
            </a:r>
            <a:endParaRPr lang="en-US" dirty="0"/>
          </a:p>
          <a:p>
            <a:pPr lvl="1"/>
            <a:r>
              <a:rPr lang="en-US" dirty="0">
                <a:hlinkClick r:id="rId8"/>
              </a:rPr>
              <a:t>https://www.rstudio.com/resources/cheatsheets/</a:t>
            </a:r>
            <a:r>
              <a:rPr lang="en-US" dirty="0"/>
              <a:t>) </a:t>
            </a:r>
          </a:p>
        </p:txBody>
      </p:sp>
    </p:spTree>
    <p:extLst>
      <p:ext uri="{BB962C8B-B14F-4D97-AF65-F5344CB8AC3E}">
        <p14:creationId xmlns:p14="http://schemas.microsoft.com/office/powerpoint/2010/main" val="38556092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380821"/>
            <a:ext cx="10515600" cy="2096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81816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B2E15648-B2EB-C634-378A-E984792CB85F}"/>
              </a:ext>
            </a:extLst>
          </p:cNvPr>
          <p:cNvPicPr>
            <a:picLocks noChangeAspect="1"/>
          </p:cNvPicPr>
          <p:nvPr/>
        </p:nvPicPr>
        <p:blipFill>
          <a:blip r:embed="rId2"/>
          <a:stretch>
            <a:fillRect/>
          </a:stretch>
        </p:blipFill>
        <p:spPr>
          <a:xfrm>
            <a:off x="1631169" y="329037"/>
            <a:ext cx="8929662" cy="6199926"/>
          </a:xfrm>
          <a:prstGeom prst="rect">
            <a:avLst/>
          </a:prstGeom>
        </p:spPr>
      </p:pic>
    </p:spTree>
    <p:extLst>
      <p:ext uri="{BB962C8B-B14F-4D97-AF65-F5344CB8AC3E}">
        <p14:creationId xmlns:p14="http://schemas.microsoft.com/office/powerpoint/2010/main" val="3531721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56FE-CD18-51F3-DBDB-16AB03FF7AA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8E0F28F-3F4D-15AE-BDF9-265DDCD18F53}"/>
              </a:ext>
            </a:extLst>
          </p:cNvPr>
          <p:cNvSpPr>
            <a:spLocks noGrp="1"/>
          </p:cNvSpPr>
          <p:nvPr>
            <p:ph idx="1"/>
          </p:nvPr>
        </p:nvSpPr>
        <p:spPr/>
        <p:txBody>
          <a:bodyPr/>
          <a:lstStyle/>
          <a:p>
            <a:r>
              <a:rPr lang="en-US" dirty="0"/>
              <a:t>Closing Discussion</a:t>
            </a:r>
          </a:p>
          <a:p>
            <a:endParaRPr lang="en-US" dirty="0"/>
          </a:p>
          <a:p>
            <a:r>
              <a:rPr lang="en-US" dirty="0"/>
              <a:t>Q&amp;A</a:t>
            </a:r>
          </a:p>
          <a:p>
            <a:pPr lvl="1"/>
            <a:r>
              <a:rPr lang="en-US" dirty="0"/>
              <a:t>What other topics could be helpful in supporting your research?</a:t>
            </a:r>
          </a:p>
          <a:p>
            <a:pPr lvl="2"/>
            <a:r>
              <a:rPr lang="en-US" dirty="0"/>
              <a:t>Working with, and creating APIs?</a:t>
            </a:r>
          </a:p>
          <a:p>
            <a:pPr lvl="2"/>
            <a:r>
              <a:rPr lang="en-US" dirty="0"/>
              <a:t>Working with image data? Video data?</a:t>
            </a:r>
          </a:p>
          <a:p>
            <a:pPr lvl="2"/>
            <a:r>
              <a:rPr lang="en-US" dirty="0"/>
              <a:t>Geographic data + geocoding?</a:t>
            </a:r>
          </a:p>
          <a:p>
            <a:pPr lvl="2"/>
            <a:r>
              <a:rPr lang="en-US" dirty="0" err="1"/>
              <a:t>Eyetracking</a:t>
            </a:r>
            <a:r>
              <a:rPr lang="en-US" dirty="0"/>
              <a:t>? Emotion detection?</a:t>
            </a:r>
          </a:p>
          <a:p>
            <a:pPr lvl="2"/>
            <a:r>
              <a:rPr lang="en-US" dirty="0"/>
              <a:t>Machine learning?</a:t>
            </a:r>
          </a:p>
        </p:txBody>
      </p:sp>
    </p:spTree>
    <p:extLst>
      <p:ext uri="{BB962C8B-B14F-4D97-AF65-F5344CB8AC3E}">
        <p14:creationId xmlns:p14="http://schemas.microsoft.com/office/powerpoint/2010/main" val="34045319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154A4A-51AE-9044-B2DA-8D66E4BC60F2}"/>
              </a:ext>
            </a:extLst>
          </p:cNvPr>
          <p:cNvSpPr txBox="1">
            <a:spLocks/>
          </p:cNvSpPr>
          <p:nvPr/>
        </p:nvSpPr>
        <p:spPr>
          <a:xfrm>
            <a:off x="487170" y="1471416"/>
            <a:ext cx="4474028" cy="2520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9000" b="1" dirty="0"/>
              <a:t>thank </a:t>
            </a:r>
          </a:p>
          <a:p>
            <a:pPr algn="ctr"/>
            <a:r>
              <a:rPr lang="en-US" sz="9000" b="1" dirty="0"/>
              <a:t>you</a:t>
            </a:r>
          </a:p>
        </p:txBody>
      </p:sp>
      <p:sp>
        <p:nvSpPr>
          <p:cNvPr id="5" name="Subtitle 2">
            <a:extLst>
              <a:ext uri="{FF2B5EF4-FFF2-40B4-BE49-F238E27FC236}">
                <a16:creationId xmlns:a16="http://schemas.microsoft.com/office/drawing/2014/main" id="{0EA7421B-966F-0841-B972-8927EB107FD0}"/>
              </a:ext>
            </a:extLst>
          </p:cNvPr>
          <p:cNvSpPr txBox="1">
            <a:spLocks/>
          </p:cNvSpPr>
          <p:nvPr/>
        </p:nvSpPr>
        <p:spPr>
          <a:xfrm>
            <a:off x="6955056" y="1044569"/>
            <a:ext cx="4076187" cy="344193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latin typeface="+mj-lt"/>
                <a:hlinkClick r:id="rId2"/>
              </a:rPr>
              <a:t>nelson.roque@ucf.edu</a:t>
            </a:r>
            <a:r>
              <a:rPr lang="en-US" sz="2000" b="1" dirty="0">
                <a:latin typeface="+mj-lt"/>
              </a:rPr>
              <a:t> </a:t>
            </a:r>
          </a:p>
          <a:p>
            <a:pPr marL="0" indent="0">
              <a:lnSpc>
                <a:spcPct val="300000"/>
              </a:lnSpc>
              <a:buNone/>
            </a:pPr>
            <a:r>
              <a:rPr lang="en-US" sz="2000" b="1" dirty="0" err="1">
                <a:latin typeface="+mj-lt"/>
              </a:rPr>
              <a:t>nelsonroque.com</a:t>
            </a:r>
            <a:endParaRPr lang="en-US" sz="2000" b="1" dirty="0">
              <a:latin typeface="+mj-lt"/>
            </a:endParaRPr>
          </a:p>
          <a:p>
            <a:pPr marL="0" indent="0">
              <a:lnSpc>
                <a:spcPct val="300000"/>
              </a:lnSpc>
              <a:buNone/>
            </a:pPr>
            <a:r>
              <a:rPr lang="en-US" sz="1600" b="1" dirty="0"/>
              <a:t>https://github.com/nelsonroque</a:t>
            </a:r>
            <a:r>
              <a:rPr lang="en-US" sz="1600" b="1" dirty="0">
                <a:latin typeface="+mj-lt"/>
              </a:rPr>
              <a:t>  </a:t>
            </a:r>
            <a:endParaRPr lang="en-US" sz="1600" b="1" i="1" dirty="0">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709" y="3340308"/>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02709" y="1429846"/>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2709" y="2441817"/>
            <a:ext cx="580144" cy="580144"/>
          </a:xfrm>
          <a:prstGeom prst="rect">
            <a:avLst/>
          </a:prstGeom>
        </p:spPr>
      </p:pic>
      <p:grpSp>
        <p:nvGrpSpPr>
          <p:cNvPr id="9" name="Group 8">
            <a:extLst>
              <a:ext uri="{FF2B5EF4-FFF2-40B4-BE49-F238E27FC236}">
                <a16:creationId xmlns:a16="http://schemas.microsoft.com/office/drawing/2014/main" id="{B3505FE2-D81E-9844-B971-EDF485960039}"/>
              </a:ext>
            </a:extLst>
          </p:cNvPr>
          <p:cNvGrpSpPr/>
          <p:nvPr/>
        </p:nvGrpSpPr>
        <p:grpSpPr>
          <a:xfrm>
            <a:off x="576780" y="5133088"/>
            <a:ext cx="11088447" cy="1224437"/>
            <a:chOff x="576780" y="4963269"/>
            <a:chExt cx="11088447" cy="1224437"/>
          </a:xfrm>
        </p:grpSpPr>
        <p:grpSp>
          <p:nvGrpSpPr>
            <p:cNvPr id="10" name="Group 9">
              <a:extLst>
                <a:ext uri="{FF2B5EF4-FFF2-40B4-BE49-F238E27FC236}">
                  <a16:creationId xmlns:a16="http://schemas.microsoft.com/office/drawing/2014/main" id="{DC78C315-3E34-8447-8818-2A1A014AF01A}"/>
                </a:ext>
              </a:extLst>
            </p:cNvPr>
            <p:cNvGrpSpPr/>
            <p:nvPr/>
          </p:nvGrpSpPr>
          <p:grpSpPr>
            <a:xfrm>
              <a:off x="576780" y="4963269"/>
              <a:ext cx="9852351" cy="1224437"/>
              <a:chOff x="667573" y="5367532"/>
              <a:chExt cx="9852351" cy="1224437"/>
            </a:xfrm>
          </p:grpSpPr>
          <p:pic>
            <p:nvPicPr>
              <p:cNvPr id="12" name="Picture 11" descr="A picture containing light, food, drawing&#10;&#10;Description automatically generated">
                <a:extLst>
                  <a:ext uri="{FF2B5EF4-FFF2-40B4-BE49-F238E27FC236}">
                    <a16:creationId xmlns:a16="http://schemas.microsoft.com/office/drawing/2014/main" id="{E5A8B349-2563-AF4D-BB4F-8D535E38BF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22058" y="5599570"/>
                <a:ext cx="760360" cy="760360"/>
              </a:xfrm>
              <a:prstGeom prst="rect">
                <a:avLst/>
              </a:prstGeom>
            </p:spPr>
          </p:pic>
          <p:cxnSp>
            <p:nvCxnSpPr>
              <p:cNvPr id="13" name="Straight Connector 12">
                <a:extLst>
                  <a:ext uri="{FF2B5EF4-FFF2-40B4-BE49-F238E27FC236}">
                    <a16:creationId xmlns:a16="http://schemas.microsoft.com/office/drawing/2014/main" id="{7A7132FF-6C68-5A4A-8464-3E324055E84B}"/>
                  </a:ext>
                </a:extLst>
              </p:cNvPr>
              <p:cNvCxnSpPr>
                <a:cxnSpLocks/>
                <a:endCxn id="15" idx="1"/>
              </p:cNvCxnSpPr>
              <p:nvPr/>
            </p:nvCxnSpPr>
            <p:spPr>
              <a:xfrm flipV="1">
                <a:off x="1475017" y="5979750"/>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B4FFF4E-73EF-D84D-BBC4-06E59452D93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63743" y="5391502"/>
                <a:ext cx="1176496" cy="1176496"/>
              </a:xfrm>
              <a:prstGeom prst="rect">
                <a:avLst/>
              </a:prstGeom>
            </p:spPr>
          </p:pic>
          <p:pic>
            <p:nvPicPr>
              <p:cNvPr id="15" name="Picture 14" descr="A close up of a sign&#10;&#10;Description automatically generated">
                <a:extLst>
                  <a:ext uri="{FF2B5EF4-FFF2-40B4-BE49-F238E27FC236}">
                    <a16:creationId xmlns:a16="http://schemas.microsoft.com/office/drawing/2014/main" id="{F4ED2638-0ABB-E442-97A2-5382F851AA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42014" y="5458231"/>
                <a:ext cx="1043038" cy="1043038"/>
              </a:xfrm>
              <a:prstGeom prst="rect">
                <a:avLst/>
              </a:prstGeom>
            </p:spPr>
          </p:pic>
          <p:pic>
            <p:nvPicPr>
              <p:cNvPr id="16" name="Picture 15" descr="A picture containing clock&#10;&#10;Description automatically generated">
                <a:extLst>
                  <a:ext uri="{FF2B5EF4-FFF2-40B4-BE49-F238E27FC236}">
                    <a16:creationId xmlns:a16="http://schemas.microsoft.com/office/drawing/2014/main" id="{0E92A64A-221F-4747-81E8-4C4EA2D07C0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7573" y="5581875"/>
                <a:ext cx="795750" cy="795750"/>
              </a:xfrm>
              <a:prstGeom prst="rect">
                <a:avLst/>
              </a:prstGeom>
            </p:spPr>
          </p:pic>
          <p:grpSp>
            <p:nvGrpSpPr>
              <p:cNvPr id="17" name="Group 16">
                <a:extLst>
                  <a:ext uri="{FF2B5EF4-FFF2-40B4-BE49-F238E27FC236}">
                    <a16:creationId xmlns:a16="http://schemas.microsoft.com/office/drawing/2014/main" id="{39896FC6-9C32-A14D-A16B-FC21B65BAE72}"/>
                  </a:ext>
                </a:extLst>
              </p:cNvPr>
              <p:cNvGrpSpPr/>
              <p:nvPr/>
            </p:nvGrpSpPr>
            <p:grpSpPr>
              <a:xfrm>
                <a:off x="6618930" y="5367532"/>
                <a:ext cx="1224437" cy="1224437"/>
                <a:chOff x="672916" y="852139"/>
                <a:chExt cx="2486221" cy="2486221"/>
              </a:xfrm>
            </p:grpSpPr>
            <p:pic>
              <p:nvPicPr>
                <p:cNvPr id="22" name="Picture 21">
                  <a:extLst>
                    <a:ext uri="{FF2B5EF4-FFF2-40B4-BE49-F238E27FC236}">
                      <a16:creationId xmlns:a16="http://schemas.microsoft.com/office/drawing/2014/main" id="{903CCFEA-6984-F84A-BAC6-342EBCAA2BB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2916" y="852139"/>
                  <a:ext cx="2486221" cy="2486221"/>
                </a:xfrm>
                <a:prstGeom prst="rect">
                  <a:avLst/>
                </a:prstGeom>
              </p:spPr>
            </p:pic>
            <p:sp>
              <p:nvSpPr>
                <p:cNvPr id="23" name="Freeform 22">
                  <a:extLst>
                    <a:ext uri="{FF2B5EF4-FFF2-40B4-BE49-F238E27FC236}">
                      <a16:creationId xmlns:a16="http://schemas.microsoft.com/office/drawing/2014/main" id="{F932C2C7-8DDC-8448-A481-190D62C40F81}"/>
                    </a:ext>
                  </a:extLst>
                </p:cNvPr>
                <p:cNvSpPr/>
                <p:nvPr/>
              </p:nvSpPr>
              <p:spPr>
                <a:xfrm>
                  <a:off x="1238662" y="1046747"/>
                  <a:ext cx="1660949" cy="1094874"/>
                </a:xfrm>
                <a:custGeom>
                  <a:avLst/>
                  <a:gdLst>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624854 w 1660949"/>
                    <a:gd name="connsiteY26" fmla="*/ 300790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648917 w 1660949"/>
                    <a:gd name="connsiteY25" fmla="*/ 372979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88759 w 1660949"/>
                    <a:gd name="connsiteY27" fmla="*/ 2767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528601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56412 w 1660949"/>
                    <a:gd name="connsiteY29" fmla="*/ 18047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420317 w 1660949"/>
                    <a:gd name="connsiteY30" fmla="*/ 156411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5700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57001 w 1660949"/>
                    <a:gd name="connsiteY44" fmla="*/ 252664 h 1094874"/>
                    <a:gd name="connsiteX0" fmla="*/ 112461 w 1660949"/>
                    <a:gd name="connsiteY0" fmla="*/ 252664 h 1094874"/>
                    <a:gd name="connsiteX1" fmla="*/ 96843 w 1660949"/>
                    <a:gd name="connsiteY1" fmla="*/ 30079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60749 w 1660949"/>
                    <a:gd name="connsiteY2" fmla="*/ 37297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32938 w 1660949"/>
                    <a:gd name="connsiteY9" fmla="*/ 8061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5127 w 1660949"/>
                    <a:gd name="connsiteY10" fmla="*/ 842211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770612 w 1660949"/>
                    <a:gd name="connsiteY11" fmla="*/ 854242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39054 w 1660949"/>
                    <a:gd name="connsiteY13" fmla="*/ 950495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 name="connsiteX0" fmla="*/ 112461 w 1660949"/>
                    <a:gd name="connsiteY0" fmla="*/ 252664 h 1094874"/>
                    <a:gd name="connsiteX1" fmla="*/ 62782 w 1660949"/>
                    <a:gd name="connsiteY1" fmla="*/ 303410 h 1094874"/>
                    <a:gd name="connsiteX2" fmla="*/ 34549 w 1660949"/>
                    <a:gd name="connsiteY2" fmla="*/ 365119 h 1094874"/>
                    <a:gd name="connsiteX3" fmla="*/ 36685 w 1660949"/>
                    <a:gd name="connsiteY3" fmla="*/ 397042 h 1094874"/>
                    <a:gd name="connsiteX4" fmla="*/ 12622 w 1660949"/>
                    <a:gd name="connsiteY4" fmla="*/ 469232 h 1094874"/>
                    <a:gd name="connsiteX5" fmla="*/ 591 w 1660949"/>
                    <a:gd name="connsiteY5" fmla="*/ 505327 h 1094874"/>
                    <a:gd name="connsiteX6" fmla="*/ 12622 w 1660949"/>
                    <a:gd name="connsiteY6" fmla="*/ 709864 h 1094874"/>
                    <a:gd name="connsiteX7" fmla="*/ 84812 w 1660949"/>
                    <a:gd name="connsiteY7" fmla="*/ 757990 h 1094874"/>
                    <a:gd name="connsiteX8" fmla="*/ 96843 w 1660949"/>
                    <a:gd name="connsiteY8" fmla="*/ 794085 h 1094874"/>
                    <a:gd name="connsiteX9" fmla="*/ 125078 w 1660949"/>
                    <a:gd name="connsiteY9" fmla="*/ 845416 h 1094874"/>
                    <a:gd name="connsiteX10" fmla="*/ 207747 w 1660949"/>
                    <a:gd name="connsiteY10" fmla="*/ 863172 h 1094874"/>
                    <a:gd name="connsiteX11" fmla="*/ 692010 w 1660949"/>
                    <a:gd name="connsiteY11" fmla="*/ 820181 h 1094874"/>
                    <a:gd name="connsiteX12" fmla="*/ 830770 w 1660949"/>
                    <a:gd name="connsiteY12" fmla="*/ 890337 h 1094874"/>
                    <a:gd name="connsiteX13" fmla="*/ 960014 w 1660949"/>
                    <a:gd name="connsiteY13" fmla="*/ 995036 h 1094874"/>
                    <a:gd name="connsiteX14" fmla="*/ 1011243 w 1660949"/>
                    <a:gd name="connsiteY14" fmla="*/ 998621 h 1094874"/>
                    <a:gd name="connsiteX15" fmla="*/ 1059370 w 1660949"/>
                    <a:gd name="connsiteY15" fmla="*/ 1046748 h 1094874"/>
                    <a:gd name="connsiteX16" fmla="*/ 1131559 w 1660949"/>
                    <a:gd name="connsiteY16" fmla="*/ 1070811 h 1094874"/>
                    <a:gd name="connsiteX17" fmla="*/ 1167654 w 1660949"/>
                    <a:gd name="connsiteY17" fmla="*/ 1082842 h 1094874"/>
                    <a:gd name="connsiteX18" fmla="*/ 1251875 w 1660949"/>
                    <a:gd name="connsiteY18" fmla="*/ 1094874 h 1094874"/>
                    <a:gd name="connsiteX19" fmla="*/ 1492506 w 1660949"/>
                    <a:gd name="connsiteY19" fmla="*/ 1082842 h 1094874"/>
                    <a:gd name="connsiteX20" fmla="*/ 1564696 w 1660949"/>
                    <a:gd name="connsiteY20" fmla="*/ 1034716 h 1094874"/>
                    <a:gd name="connsiteX21" fmla="*/ 1600791 w 1660949"/>
                    <a:gd name="connsiteY21" fmla="*/ 926432 h 1094874"/>
                    <a:gd name="connsiteX22" fmla="*/ 1612822 w 1660949"/>
                    <a:gd name="connsiteY22" fmla="*/ 890337 h 1094874"/>
                    <a:gd name="connsiteX23" fmla="*/ 1636885 w 1660949"/>
                    <a:gd name="connsiteY23" fmla="*/ 842211 h 1094874"/>
                    <a:gd name="connsiteX24" fmla="*/ 1660949 w 1660949"/>
                    <a:gd name="connsiteY24" fmla="*/ 757990 h 1094874"/>
                    <a:gd name="connsiteX25" fmla="*/ 1596516 w 1660949"/>
                    <a:gd name="connsiteY25" fmla="*/ 459441 h 1094874"/>
                    <a:gd name="connsiteX26" fmla="*/ 1546252 w 1660949"/>
                    <a:gd name="connsiteY26" fmla="*/ 371531 h 1094874"/>
                    <a:gd name="connsiteX27" fmla="*/ 1515397 w 1660949"/>
                    <a:gd name="connsiteY27" fmla="*/ 289827 h 1094874"/>
                    <a:gd name="connsiteX28" fmla="*/ 1442139 w 1660949"/>
                    <a:gd name="connsiteY28" fmla="*/ 228600 h 1094874"/>
                    <a:gd name="connsiteX29" fmla="*/ 1414491 w 1660949"/>
                    <a:gd name="connsiteY29" fmla="*/ 185714 h 1094874"/>
                    <a:gd name="connsiteX30" fmla="*/ 1378396 w 1660949"/>
                    <a:gd name="connsiteY30" fmla="*/ 169512 h 1094874"/>
                    <a:gd name="connsiteX31" fmla="*/ 1348127 w 1660949"/>
                    <a:gd name="connsiteY31" fmla="*/ 132348 h 1094874"/>
                    <a:gd name="connsiteX32" fmla="*/ 1263906 w 1660949"/>
                    <a:gd name="connsiteY32" fmla="*/ 84221 h 1094874"/>
                    <a:gd name="connsiteX33" fmla="*/ 1143591 w 1660949"/>
                    <a:gd name="connsiteY33" fmla="*/ 24064 h 1094874"/>
                    <a:gd name="connsiteX34" fmla="*/ 1107496 w 1660949"/>
                    <a:gd name="connsiteY34" fmla="*/ 12032 h 1094874"/>
                    <a:gd name="connsiteX35" fmla="*/ 542012 w 1660949"/>
                    <a:gd name="connsiteY35" fmla="*/ 0 h 1094874"/>
                    <a:gd name="connsiteX36" fmla="*/ 445759 w 1660949"/>
                    <a:gd name="connsiteY36" fmla="*/ 12032 h 1094874"/>
                    <a:gd name="connsiteX37" fmla="*/ 409664 w 1660949"/>
                    <a:gd name="connsiteY37" fmla="*/ 36095 h 1094874"/>
                    <a:gd name="connsiteX38" fmla="*/ 373570 w 1660949"/>
                    <a:gd name="connsiteY38" fmla="*/ 48127 h 1094874"/>
                    <a:gd name="connsiteX39" fmla="*/ 301380 w 1660949"/>
                    <a:gd name="connsiteY39" fmla="*/ 96253 h 1094874"/>
                    <a:gd name="connsiteX40" fmla="*/ 265285 w 1660949"/>
                    <a:gd name="connsiteY40" fmla="*/ 108285 h 1094874"/>
                    <a:gd name="connsiteX41" fmla="*/ 193096 w 1660949"/>
                    <a:gd name="connsiteY41" fmla="*/ 156411 h 1094874"/>
                    <a:gd name="connsiteX42" fmla="*/ 169033 w 1660949"/>
                    <a:gd name="connsiteY42" fmla="*/ 192506 h 1094874"/>
                    <a:gd name="connsiteX43" fmla="*/ 132938 w 1660949"/>
                    <a:gd name="connsiteY43" fmla="*/ 216569 h 1094874"/>
                    <a:gd name="connsiteX44" fmla="*/ 112461 w 1660949"/>
                    <a:gd name="connsiteY44" fmla="*/ 252664 h 109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660949" h="1094874">
                      <a:moveTo>
                        <a:pt x="112461" y="252664"/>
                      </a:moveTo>
                      <a:cubicBezTo>
                        <a:pt x="100768" y="267138"/>
                        <a:pt x="75767" y="284667"/>
                        <a:pt x="62782" y="303410"/>
                      </a:cubicBezTo>
                      <a:cubicBezTo>
                        <a:pt x="49797" y="322153"/>
                        <a:pt x="38898" y="349514"/>
                        <a:pt x="34549" y="365119"/>
                      </a:cubicBezTo>
                      <a:cubicBezTo>
                        <a:pt x="30200" y="380724"/>
                        <a:pt x="44706" y="389021"/>
                        <a:pt x="36685" y="397042"/>
                      </a:cubicBezTo>
                      <a:lnTo>
                        <a:pt x="12622" y="469232"/>
                      </a:lnTo>
                      <a:lnTo>
                        <a:pt x="591" y="505327"/>
                      </a:lnTo>
                      <a:cubicBezTo>
                        <a:pt x="4601" y="573506"/>
                        <a:pt x="-8975" y="645072"/>
                        <a:pt x="12622" y="709864"/>
                      </a:cubicBezTo>
                      <a:cubicBezTo>
                        <a:pt x="21767" y="737300"/>
                        <a:pt x="84812" y="757990"/>
                        <a:pt x="84812" y="757990"/>
                      </a:cubicBezTo>
                      <a:cubicBezTo>
                        <a:pt x="88822" y="770022"/>
                        <a:pt x="90132" y="779514"/>
                        <a:pt x="96843" y="794085"/>
                      </a:cubicBezTo>
                      <a:cubicBezTo>
                        <a:pt x="103554" y="808656"/>
                        <a:pt x="106594" y="833902"/>
                        <a:pt x="125078" y="845416"/>
                      </a:cubicBezTo>
                      <a:cubicBezTo>
                        <a:pt x="143562" y="856931"/>
                        <a:pt x="113258" y="867378"/>
                        <a:pt x="207747" y="863172"/>
                      </a:cubicBezTo>
                      <a:cubicBezTo>
                        <a:pt x="302236" y="858966"/>
                        <a:pt x="530589" y="834511"/>
                        <a:pt x="692010" y="820181"/>
                      </a:cubicBezTo>
                      <a:cubicBezTo>
                        <a:pt x="794257" y="854265"/>
                        <a:pt x="786103" y="861194"/>
                        <a:pt x="830770" y="890337"/>
                      </a:cubicBezTo>
                      <a:cubicBezTo>
                        <a:pt x="875437" y="919480"/>
                        <a:pt x="849648" y="884670"/>
                        <a:pt x="960014" y="995036"/>
                      </a:cubicBezTo>
                      <a:cubicBezTo>
                        <a:pt x="1005077" y="1040099"/>
                        <a:pt x="959007" y="981209"/>
                        <a:pt x="1011243" y="998621"/>
                      </a:cubicBezTo>
                      <a:cubicBezTo>
                        <a:pt x="1027285" y="1014663"/>
                        <a:pt x="1037847" y="1039574"/>
                        <a:pt x="1059370" y="1046748"/>
                      </a:cubicBezTo>
                      <a:lnTo>
                        <a:pt x="1131559" y="1070811"/>
                      </a:lnTo>
                      <a:cubicBezTo>
                        <a:pt x="1143591" y="1074821"/>
                        <a:pt x="1155099" y="1081048"/>
                        <a:pt x="1167654" y="1082842"/>
                      </a:cubicBezTo>
                      <a:lnTo>
                        <a:pt x="1251875" y="1094874"/>
                      </a:lnTo>
                      <a:cubicBezTo>
                        <a:pt x="1332085" y="1090863"/>
                        <a:pt x="1413641" y="1098008"/>
                        <a:pt x="1492506" y="1082842"/>
                      </a:cubicBezTo>
                      <a:cubicBezTo>
                        <a:pt x="1520906" y="1077380"/>
                        <a:pt x="1564696" y="1034716"/>
                        <a:pt x="1564696" y="1034716"/>
                      </a:cubicBezTo>
                      <a:lnTo>
                        <a:pt x="1600791" y="926432"/>
                      </a:lnTo>
                      <a:cubicBezTo>
                        <a:pt x="1604801" y="914400"/>
                        <a:pt x="1607150" y="901681"/>
                        <a:pt x="1612822" y="890337"/>
                      </a:cubicBezTo>
                      <a:cubicBezTo>
                        <a:pt x="1620843" y="874295"/>
                        <a:pt x="1629820" y="858696"/>
                        <a:pt x="1636885" y="842211"/>
                      </a:cubicBezTo>
                      <a:cubicBezTo>
                        <a:pt x="1647242" y="818045"/>
                        <a:pt x="1654843" y="782413"/>
                        <a:pt x="1660949" y="757990"/>
                      </a:cubicBezTo>
                      <a:cubicBezTo>
                        <a:pt x="1656938" y="629653"/>
                        <a:pt x="1615632" y="523851"/>
                        <a:pt x="1596516" y="459441"/>
                      </a:cubicBezTo>
                      <a:cubicBezTo>
                        <a:pt x="1577400" y="395031"/>
                        <a:pt x="1559772" y="399800"/>
                        <a:pt x="1546252" y="371531"/>
                      </a:cubicBezTo>
                      <a:cubicBezTo>
                        <a:pt x="1532732" y="343262"/>
                        <a:pt x="1501228" y="321428"/>
                        <a:pt x="1515397" y="289827"/>
                      </a:cubicBezTo>
                      <a:cubicBezTo>
                        <a:pt x="1470936" y="223135"/>
                        <a:pt x="1458956" y="245952"/>
                        <a:pt x="1442139" y="228600"/>
                      </a:cubicBezTo>
                      <a:cubicBezTo>
                        <a:pt x="1425322" y="211248"/>
                        <a:pt x="1425115" y="195562"/>
                        <a:pt x="1414491" y="185714"/>
                      </a:cubicBezTo>
                      <a:cubicBezTo>
                        <a:pt x="1403867" y="175866"/>
                        <a:pt x="1389457" y="178406"/>
                        <a:pt x="1378396" y="169512"/>
                      </a:cubicBezTo>
                      <a:cubicBezTo>
                        <a:pt x="1367335" y="160618"/>
                        <a:pt x="1367209" y="146563"/>
                        <a:pt x="1348127" y="132348"/>
                      </a:cubicBezTo>
                      <a:cubicBezTo>
                        <a:pt x="1329045" y="118133"/>
                        <a:pt x="1416542" y="175803"/>
                        <a:pt x="1263906" y="84221"/>
                      </a:cubicBezTo>
                      <a:cubicBezTo>
                        <a:pt x="1144584" y="12627"/>
                        <a:pt x="1238856" y="51282"/>
                        <a:pt x="1143591" y="24064"/>
                      </a:cubicBezTo>
                      <a:cubicBezTo>
                        <a:pt x="1131396" y="20580"/>
                        <a:pt x="1120168" y="12539"/>
                        <a:pt x="1107496" y="12032"/>
                      </a:cubicBezTo>
                      <a:cubicBezTo>
                        <a:pt x="919109" y="4496"/>
                        <a:pt x="730507" y="4011"/>
                        <a:pt x="542012" y="0"/>
                      </a:cubicBezTo>
                      <a:cubicBezTo>
                        <a:pt x="509928" y="4011"/>
                        <a:pt x="476954" y="3524"/>
                        <a:pt x="445759" y="12032"/>
                      </a:cubicBezTo>
                      <a:cubicBezTo>
                        <a:pt x="431808" y="15837"/>
                        <a:pt x="422598" y="29628"/>
                        <a:pt x="409664" y="36095"/>
                      </a:cubicBezTo>
                      <a:cubicBezTo>
                        <a:pt x="398321" y="41767"/>
                        <a:pt x="385601" y="44116"/>
                        <a:pt x="373570" y="48127"/>
                      </a:cubicBezTo>
                      <a:cubicBezTo>
                        <a:pt x="341430" y="80265"/>
                        <a:pt x="352368" y="74401"/>
                        <a:pt x="301380" y="96253"/>
                      </a:cubicBezTo>
                      <a:cubicBezTo>
                        <a:pt x="289723" y="101249"/>
                        <a:pt x="276372" y="102126"/>
                        <a:pt x="265285" y="108285"/>
                      </a:cubicBezTo>
                      <a:cubicBezTo>
                        <a:pt x="240004" y="122330"/>
                        <a:pt x="193096" y="156411"/>
                        <a:pt x="193096" y="156411"/>
                      </a:cubicBezTo>
                      <a:cubicBezTo>
                        <a:pt x="185075" y="168443"/>
                        <a:pt x="179258" y="182281"/>
                        <a:pt x="169033" y="192506"/>
                      </a:cubicBezTo>
                      <a:cubicBezTo>
                        <a:pt x="158808" y="202731"/>
                        <a:pt x="141971" y="205278"/>
                        <a:pt x="132938" y="216569"/>
                      </a:cubicBezTo>
                      <a:cubicBezTo>
                        <a:pt x="101018" y="256469"/>
                        <a:pt x="124154" y="238191"/>
                        <a:pt x="112461" y="252664"/>
                      </a:cubicBezTo>
                      <a:close/>
                    </a:path>
                  </a:pathLst>
                </a:custGeom>
                <a:solidFill>
                  <a:srgbClr val="B381D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79D64E1E-87D3-574D-8EF7-3AE6BF279E5F}"/>
                  </a:ext>
                </a:extLst>
              </p:cNvPr>
              <p:cNvCxnSpPr>
                <a:cxnSpLocks/>
              </p:cNvCxnSpPr>
              <p:nvPr/>
            </p:nvCxnSpPr>
            <p:spPr>
              <a:xfrm flipV="1">
                <a:off x="3520584" y="6002589"/>
                <a:ext cx="1128418"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BC35138-DC4D-9447-AC63-5DCB3C5D0177}"/>
                  </a:ext>
                </a:extLst>
              </p:cNvPr>
              <p:cNvCxnSpPr>
                <a:cxnSpLocks/>
              </p:cNvCxnSpPr>
              <p:nvPr/>
            </p:nvCxnSpPr>
            <p:spPr>
              <a:xfrm flipV="1">
                <a:off x="5509456" y="6002588"/>
                <a:ext cx="986862" cy="4"/>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2A1344-FD8A-9A43-99DB-51C21339158A}"/>
                  </a:ext>
                </a:extLst>
              </p:cNvPr>
              <p:cNvCxnSpPr>
                <a:cxnSpLocks/>
              </p:cNvCxnSpPr>
              <p:nvPr/>
            </p:nvCxnSpPr>
            <p:spPr>
              <a:xfrm flipV="1">
                <a:off x="7819077" y="6002588"/>
                <a:ext cx="966997"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503E60-BD64-5842-93A8-C3B1CD89B5C7}"/>
                  </a:ext>
                </a:extLst>
              </p:cNvPr>
              <p:cNvCxnSpPr>
                <a:cxnSpLocks/>
              </p:cNvCxnSpPr>
              <p:nvPr/>
            </p:nvCxnSpPr>
            <p:spPr>
              <a:xfrm flipV="1">
                <a:off x="9705030" y="5979750"/>
                <a:ext cx="814894" cy="1"/>
              </a:xfrm>
              <a:prstGeom prst="line">
                <a:avLst/>
              </a:prstGeom>
              <a:ln w="38100">
                <a:solidFill>
                  <a:schemeClr val="bg2">
                    <a:lumMod val="50000"/>
                  </a:schemeClr>
                </a:solidFill>
                <a:prstDash val="lgDashDot"/>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D33B9E6E-E8B3-9F4D-ABA2-D296977E47B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10485532" y="4963269"/>
              <a:ext cx="1179695" cy="1179695"/>
            </a:xfrm>
            <a:prstGeom prst="rect">
              <a:avLst/>
            </a:prstGeom>
          </p:spPr>
        </p:pic>
      </p:grpSp>
    </p:spTree>
    <p:extLst>
      <p:ext uri="{BB962C8B-B14F-4D97-AF65-F5344CB8AC3E}">
        <p14:creationId xmlns:p14="http://schemas.microsoft.com/office/powerpoint/2010/main" val="269919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6BD9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is Reproducible Science?</a:t>
            </a:r>
          </a:p>
        </p:txBody>
      </p:sp>
    </p:spTree>
    <p:extLst>
      <p:ext uri="{BB962C8B-B14F-4D97-AF65-F5344CB8AC3E}">
        <p14:creationId xmlns:p14="http://schemas.microsoft.com/office/powerpoint/2010/main" val="3999982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4302</Words>
  <Application>Microsoft Macintosh PowerPoint</Application>
  <PresentationFormat>Widescreen</PresentationFormat>
  <Paragraphs>544</Paragraphs>
  <Slides>86</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86</vt:i4>
      </vt:variant>
    </vt:vector>
  </HeadingPairs>
  <TitlesOfParts>
    <vt:vector size="93" baseType="lpstr">
      <vt:lpstr>Arial</vt:lpstr>
      <vt:lpstr>Calibri</vt:lpstr>
      <vt:lpstr>Consolas</vt:lpstr>
      <vt:lpstr>Gotham SSm A</vt:lpstr>
      <vt:lpstr>Helvetica Neue</vt:lpstr>
      <vt:lpstr>Verdana</vt:lpstr>
      <vt:lpstr>Office Theme</vt:lpstr>
      <vt:lpstr>Introduction to Reproducible Science</vt:lpstr>
      <vt:lpstr>Introduction to Reproducible Science</vt:lpstr>
      <vt:lpstr>Background</vt:lpstr>
      <vt:lpstr>About this Workshop</vt:lpstr>
      <vt:lpstr>Workshop Learning Objectives</vt:lpstr>
      <vt:lpstr>Agenda</vt:lpstr>
      <vt:lpstr>Software Required for Workshop</vt:lpstr>
      <vt:lpstr>Icebreaker: Introductions</vt:lpstr>
      <vt:lpstr>PowerPoint Presentation</vt:lpstr>
      <vt:lpstr>PowerPoint Presentation</vt:lpstr>
      <vt:lpstr>What is reproducible science?</vt:lpstr>
      <vt:lpstr>Benefits of reproducible research</vt:lpstr>
      <vt:lpstr>Reproducible versus replicable</vt:lpstr>
      <vt:lpstr>Improving Usability of Reproducible Research</vt:lpstr>
      <vt:lpstr>PowerPoint Presentation</vt:lpstr>
      <vt:lpstr>PowerPoint Presentation</vt:lpstr>
      <vt:lpstr>Reproducible Workflows</vt:lpstr>
      <vt:lpstr>FAIR Principles</vt:lpstr>
      <vt:lpstr>PowerPoint Presentation</vt:lpstr>
      <vt:lpstr>Tools Supporting  Reproducible Science</vt:lpstr>
      <vt:lpstr>Endnote, Zotero, Mendeley</vt:lpstr>
      <vt:lpstr>Markdown</vt:lpstr>
      <vt:lpstr>PowerPoint Presentation</vt:lpstr>
      <vt:lpstr>What is Git?</vt:lpstr>
      <vt:lpstr>Git These Concepts</vt:lpstr>
      <vt:lpstr>OSF</vt:lpstr>
      <vt:lpstr>PsyArXiv</vt:lpstr>
      <vt:lpstr>PowerPoint Presentation</vt:lpstr>
      <vt:lpstr>What is R? RStudio?</vt:lpstr>
      <vt:lpstr>What are R packages?</vt:lpstr>
      <vt:lpstr>What is RMarkdown?</vt:lpstr>
      <vt:lpstr>Scripts</vt:lpstr>
      <vt:lpstr>Files</vt:lpstr>
      <vt:lpstr>Console:  run one-off commands</vt:lpstr>
      <vt:lpstr>Plots</vt:lpstr>
      <vt:lpstr>Help</vt:lpstr>
      <vt:lpstr>Viewer</vt:lpstr>
      <vt:lpstr>Shortcuts</vt:lpstr>
      <vt:lpstr>Customizing RStudio</vt:lpstr>
      <vt:lpstr>PowerPoint Presentation</vt:lpstr>
      <vt:lpstr>Pseudocode Exercise</vt:lpstr>
      <vt:lpstr>Basic data types &amp; structures</vt:lpstr>
      <vt:lpstr>Let’s jump into R</vt:lpstr>
      <vt:lpstr>PowerPoint Presentation</vt:lpstr>
      <vt:lpstr>Uncleaned Data Problems</vt:lpstr>
      <vt:lpstr>What is data wrangling?</vt:lpstr>
      <vt:lpstr>What is tidy data?</vt:lpstr>
      <vt:lpstr>Typical data wrangling operations</vt:lpstr>
      <vt:lpstr>Typical data wrangling operations</vt:lpstr>
      <vt:lpstr>Primer: dplyr + ggplot2 (part of the tidyverse)</vt:lpstr>
      <vt:lpstr>ggstatsplot</vt:lpstr>
      <vt:lpstr>Joining data</vt:lpstr>
      <vt:lpstr>Joining data</vt:lpstr>
      <vt:lpstr>Joining data</vt:lpstr>
      <vt:lpstr>Joining data</vt:lpstr>
      <vt:lpstr>Joining data</vt:lpstr>
      <vt:lpstr>PSA: Five Qualities of Great Visualizations</vt:lpstr>
      <vt:lpstr>PowerPoint Presentation</vt:lpstr>
      <vt:lpstr>What is JSON?</vt:lpstr>
      <vt:lpstr>JSON Syntax Rules</vt:lpstr>
      <vt:lpstr>Working with JSON in R</vt:lpstr>
      <vt:lpstr>Let’s jump into R</vt:lpstr>
      <vt:lpstr>PowerPoint Presentation</vt:lpstr>
      <vt:lpstr>What is an API?</vt:lpstr>
      <vt:lpstr>What is an API?</vt:lpstr>
      <vt:lpstr>What is an API?</vt:lpstr>
      <vt:lpstr>Jeff Bezos’ API Mandate at Amazon</vt:lpstr>
      <vt:lpstr>Special Considerations</vt:lpstr>
      <vt:lpstr>Let’s jump into R</vt:lpstr>
      <vt:lpstr>PowerPoint Presentation</vt:lpstr>
      <vt:lpstr>ETL Pipelines</vt:lpstr>
      <vt:lpstr>PowerPoint Presentation</vt:lpstr>
      <vt:lpstr>What is PubSub?</vt:lpstr>
      <vt:lpstr>How I’ve Used PubSub Messaging</vt:lpstr>
      <vt:lpstr>PowerPoint Presentation</vt:lpstr>
      <vt:lpstr>The Future: Data Workflows</vt:lpstr>
      <vt:lpstr>PowerPoint Presentation</vt:lpstr>
      <vt:lpstr>PowerPoint Presentation</vt:lpstr>
      <vt:lpstr>Reading Recommendations</vt:lpstr>
      <vt:lpstr>Tutorial Recommendations</vt:lpstr>
      <vt:lpstr>Practice with Open Data</vt:lpstr>
      <vt:lpstr>Download Cheatsheets</vt:lpstr>
      <vt:lpstr>You are not alone</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Nelson Roque</cp:lastModifiedBy>
  <cp:revision>68</cp:revision>
  <dcterms:created xsi:type="dcterms:W3CDTF">2021-09-10T14:52:26Z</dcterms:created>
  <dcterms:modified xsi:type="dcterms:W3CDTF">2023-03-23T02:27:00Z</dcterms:modified>
</cp:coreProperties>
</file>